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6"/>
  </p:notesMasterIdLst>
  <p:handoutMasterIdLst>
    <p:handoutMasterId r:id="rId17"/>
  </p:handoutMasterIdLst>
  <p:sldIdLst>
    <p:sldId id="265" r:id="rId3"/>
    <p:sldId id="319" r:id="rId4"/>
    <p:sldId id="313" r:id="rId5"/>
    <p:sldId id="318" r:id="rId6"/>
    <p:sldId id="314" r:id="rId7"/>
    <p:sldId id="320" r:id="rId8"/>
    <p:sldId id="312" r:id="rId9"/>
    <p:sldId id="315" r:id="rId10"/>
    <p:sldId id="323" r:id="rId11"/>
    <p:sldId id="327" r:id="rId12"/>
    <p:sldId id="316" r:id="rId13"/>
    <p:sldId id="326" r:id="rId14"/>
    <p:sldId id="328" r:id="rId15"/>
  </p:sldIdLst>
  <p:sldSz cx="12188825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371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1018">
          <p15:clr>
            <a:srgbClr val="A4A3A4"/>
          </p15:clr>
        </p15:guide>
        <p15:guide id="6" orient="horz" pos="3886">
          <p15:clr>
            <a:srgbClr val="A4A3A4"/>
          </p15:clr>
        </p15:guide>
        <p15:guide id="7" orient="horz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pos="3839">
          <p15:clr>
            <a:srgbClr val="A4A3A4"/>
          </p15:clr>
        </p15:guide>
        <p15:guide id="10" pos="1247">
          <p15:clr>
            <a:srgbClr val="A4A3A4"/>
          </p15:clr>
        </p15:guide>
        <p15:guide id="11" pos="7007">
          <p15:clr>
            <a:srgbClr val="A4A3A4"/>
          </p15:clr>
        </p15:guide>
        <p15:guide id="12" pos="4415">
          <p15:clr>
            <a:srgbClr val="A4A3A4"/>
          </p15:clr>
        </p15:guide>
        <p15:guide id="13" pos="6863">
          <p15:clr>
            <a:srgbClr val="A4A3A4"/>
          </p15:clr>
        </p15:guide>
        <p15:guide id="14" pos="7295">
          <p15:clr>
            <a:srgbClr val="A4A3A4"/>
          </p15:clr>
        </p15:guide>
        <p15:guide id="15" pos="1535">
          <p15:clr>
            <a:srgbClr val="A4A3A4"/>
          </p15:clr>
        </p15:guide>
        <p15:guide id="16" pos="6143">
          <p15:clr>
            <a:srgbClr val="A4A3A4"/>
          </p15:clr>
        </p15:guide>
        <p15:guide id="17" pos="35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A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29" autoAdjust="0"/>
  </p:normalViewPr>
  <p:slideViewPr>
    <p:cSldViewPr showGuides="1">
      <p:cViewPr varScale="1">
        <p:scale>
          <a:sx n="113" d="100"/>
          <a:sy n="113" d="100"/>
        </p:scale>
        <p:origin x="-426" y="-108"/>
      </p:cViewPr>
      <p:guideLst>
        <p:guide orient="horz" pos="2160"/>
        <p:guide orient="horz" pos="4030"/>
        <p:guide orient="horz" pos="371"/>
        <p:guide orient="horz" pos="1152"/>
        <p:guide orient="horz" pos="1018"/>
        <p:guide orient="horz" pos="3886"/>
        <p:guide orient="horz"/>
        <p:guide orient="horz" pos="528"/>
        <p:guide pos="3839"/>
        <p:guide pos="1247"/>
        <p:guide pos="7007"/>
        <p:guide pos="4415"/>
        <p:guide pos="6863"/>
        <p:guide pos="7295"/>
        <p:guide pos="1535"/>
        <p:guide pos="6143"/>
        <p:guide pos="35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200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C69C6-EE0B-4D8B-9C71-C36EFED094F2}" type="datetimeFigureOut">
              <a:rPr lang="ru-RU" smtClean="0"/>
              <a:t>27.07.2017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DD202-58A1-4ABD-B068-DFFCA0C44EA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421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ru-RU" smtClean="0"/>
              <a:t>27.07.2017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Large ocean wave" title="Ocean Wav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6551612" cy="68579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94411" y="0"/>
            <a:ext cx="457201" cy="6858000"/>
          </a:xfrm>
          <a:prstGeom prst="rect">
            <a:avLst/>
          </a:prstGeom>
          <a:solidFill>
            <a:srgbClr val="13425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08813" y="1600200"/>
            <a:ext cx="4572001" cy="37338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08813" y="5562599"/>
            <a:ext cx="4571999" cy="83502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t>27.07.2017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981201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t>27.07.2017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t>27.07.2017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6812" y="1616074"/>
            <a:ext cx="7315198" cy="2727325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36814" y="4495800"/>
            <a:ext cx="7315198" cy="167322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t>27.07.2017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613" y="381000"/>
            <a:ext cx="9144000" cy="121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79613" y="1828800"/>
            <a:ext cx="4419599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057400">
              <a:defRPr sz="1600"/>
            </a:lvl6pPr>
            <a:lvl7pPr marL="2057400">
              <a:defRPr sz="1600"/>
            </a:lvl7pPr>
            <a:lvl8pPr marL="20574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04015" y="1828800"/>
            <a:ext cx="4419600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057400">
              <a:defRPr sz="1600"/>
            </a:lvl6pPr>
            <a:lvl7pPr marL="2057400">
              <a:defRPr sz="1600"/>
            </a:lvl7pPr>
            <a:lvl8pPr marL="20574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t>27.07.2017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8023" y="381000"/>
            <a:ext cx="9144002" cy="1219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7802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7802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2057400">
              <a:defRPr sz="1400"/>
            </a:lvl5pPr>
            <a:lvl6pPr marL="2057400">
              <a:defRPr sz="1400"/>
            </a:lvl6pPr>
            <a:lvl7pPr marL="2057400">
              <a:defRPr sz="1400"/>
            </a:lvl7pPr>
            <a:lvl8pPr marL="2057400">
              <a:defRPr sz="1400"/>
            </a:lvl8pPr>
            <a:lvl9pPr marL="2057400"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70547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70547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2057400">
              <a:defRPr sz="1400"/>
            </a:lvl5pPr>
            <a:lvl6pPr marL="2057400">
              <a:defRPr sz="1400"/>
            </a:lvl6pPr>
            <a:lvl7pPr marL="2057400">
              <a:defRPr sz="1400"/>
            </a:lvl7pPr>
            <a:lvl8pPr marL="2057400">
              <a:defRPr sz="1400"/>
            </a:lvl8pPr>
            <a:lvl9pPr marL="2057400"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t>27.07.2017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t>27.07.2017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Large ocean wave (semitransparent)" title="Ocean Wav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"/>
            <a:ext cx="12188824" cy="6857887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t>27.07.2017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613" y="588963"/>
            <a:ext cx="3657600" cy="284003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4414" y="588963"/>
            <a:ext cx="5486400" cy="558006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9613" y="3581399"/>
            <a:ext cx="3657600" cy="25876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t>27.07.2017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094461" y="588963"/>
            <a:ext cx="5486352" cy="5580062"/>
          </a:xfrm>
          <a:prstGeom prst="rect">
            <a:avLst/>
          </a:prstGeom>
          <a:solidFill>
            <a:srgbClr val="1B5D7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307494" y="805658"/>
            <a:ext cx="5060286" cy="5146672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613" y="588963"/>
            <a:ext cx="3657600" cy="2840038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9613" y="3581399"/>
            <a:ext cx="3657600" cy="25876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pPr/>
              <a:t>27.07.2017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Large ocean wave (semitransparent)" title="Ocean Wav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"/>
            <a:ext cx="12188824" cy="6857887"/>
          </a:xfrm>
          <a:prstGeom prst="rect">
            <a:avLst/>
          </a:prstGeom>
        </p:spPr>
      </p:pic>
      <p:pic>
        <p:nvPicPr>
          <p:cNvPr id="10" name="Рисунок 9" descr="Large ocean wave" title="Ocean Wave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34758" cy="68579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06156" y="0"/>
            <a:ext cx="228601" cy="6858000"/>
          </a:xfrm>
          <a:prstGeom prst="rect">
            <a:avLst/>
          </a:prstGeom>
          <a:solidFill>
            <a:srgbClr val="13425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612" y="381000"/>
            <a:ext cx="9144001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79612" y="1828800"/>
            <a:ext cx="9144001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228011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ru-RU" smtClean="0"/>
              <a:pPr/>
              <a:t>27.07.2017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1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56811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010530" y="738654"/>
            <a:ext cx="4572001" cy="3733800"/>
          </a:xfrm>
        </p:spPr>
        <p:txBody>
          <a:bodyPr>
            <a:normAutofit/>
          </a:bodyPr>
          <a:lstStyle/>
          <a:p>
            <a:pPr algn="ctr"/>
            <a:r>
              <a:rPr lang="ru-RU" sz="9600" b="1" dirty="0" smtClean="0">
                <a:solidFill>
                  <a:schemeClr val="tx2">
                    <a:lumMod val="75000"/>
                  </a:schemeClr>
                </a:solidFill>
                <a:latin typeface="Moonstone Stars" panose="02000505070000020002" pitchFamily="2" charset="0"/>
              </a:rPr>
              <a:t>Хождение по морю</a:t>
            </a:r>
            <a:endParaRPr lang="ru-RU" sz="9600" b="1" dirty="0">
              <a:solidFill>
                <a:schemeClr val="tx2">
                  <a:lumMod val="75000"/>
                </a:schemeClr>
              </a:solidFill>
              <a:latin typeface="Moonstone Stars" panose="02000505070000020002" pitchFamily="2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К 200летию </a:t>
            </a:r>
            <a:endParaRPr lang="ru-RU" sz="3200" dirty="0" smtClean="0"/>
          </a:p>
          <a:p>
            <a:r>
              <a:rPr lang="ru-RU" sz="3200" dirty="0" smtClean="0"/>
              <a:t>И.К</a:t>
            </a:r>
            <a:r>
              <a:rPr lang="ru-RU" sz="3200" dirty="0"/>
              <a:t>. </a:t>
            </a:r>
            <a:r>
              <a:rPr lang="ru-RU" sz="3200" dirty="0" smtClean="0"/>
              <a:t>Айвазовского</a:t>
            </a:r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822604" y="2420888"/>
            <a:ext cx="3758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509" y="1244095"/>
            <a:ext cx="5036605" cy="37734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3772" y="-12157"/>
            <a:ext cx="6092825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Муниципальное бюджетное учреждение  культуры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«Центральная библиотечная  система»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Находкинского городского округа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20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892" y="1920648"/>
            <a:ext cx="2736304" cy="320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53852" y="5096866"/>
            <a:ext cx="3600400" cy="1761134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ru-RU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</a:br>
            <a:r>
              <a:rPr lang="ru-RU" dirty="0">
                <a:solidFill>
                  <a:schemeClr val="bg2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ru-RU" dirty="0">
                <a:solidFill>
                  <a:schemeClr val="bg2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</a:b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Черное </a:t>
            </a:r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море. 1881.</a:t>
            </a:r>
            <a:b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</a:br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Холст, масло. 149х208 см. </a:t>
            </a: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</a:b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Государственная </a:t>
            </a:r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Третьяковская галерея</a:t>
            </a:r>
            <a:b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</a:br>
            <a:endParaRPr lang="ru-RU" sz="2200" dirty="0">
              <a:solidFill>
                <a:schemeClr val="tx2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4866" y="665827"/>
            <a:ext cx="7616859" cy="54649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180" y="435412"/>
            <a:ext cx="7750613" cy="581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59" y="825163"/>
            <a:ext cx="5486400" cy="542369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20" y="332656"/>
            <a:ext cx="6162756" cy="633670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548912" y="4005064"/>
            <a:ext cx="14761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Ночь. Голубая волна</a:t>
            </a:r>
            <a:b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1876. Холст, масло. </a:t>
            </a:r>
            <a:endParaRPr lang="ru-RU" sz="2000" dirty="0" smtClean="0">
              <a:solidFill>
                <a:schemeClr val="accent4">
                  <a:lumMod val="20000"/>
                  <a:lumOff val="8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Частное 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собрание.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01282" y="223187"/>
            <a:ext cx="361750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Ты, волна моя морская,</a:t>
            </a:r>
          </a:p>
          <a:p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Своенравная волна,</a:t>
            </a:r>
          </a:p>
          <a:p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Как, покоясь иль играя, </a:t>
            </a:r>
          </a:p>
          <a:p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Чудной жизни ты полна!</a:t>
            </a:r>
          </a:p>
          <a:p>
            <a:endParaRPr lang="ru-RU" sz="2000" dirty="0">
              <a:solidFill>
                <a:schemeClr val="tx2">
                  <a:lumMod val="40000"/>
                  <a:lumOff val="6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Ты на солнце ли смеешься,</a:t>
            </a:r>
          </a:p>
          <a:p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Отражая неба свод, </a:t>
            </a:r>
          </a:p>
          <a:p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Иль мятешься ты и бьешься</a:t>
            </a:r>
          </a:p>
          <a:p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одичалой бездне вод, -</a:t>
            </a:r>
          </a:p>
          <a:p>
            <a:endParaRPr lang="ru-RU" sz="2000" dirty="0">
              <a:solidFill>
                <a:schemeClr val="tx2">
                  <a:lumMod val="40000"/>
                  <a:lumOff val="6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Сладок мне твой тихий шепот,</a:t>
            </a:r>
          </a:p>
          <a:p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Полный ласки и любви;</a:t>
            </a:r>
          </a:p>
          <a:p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Внятен мне и буйный ропот,</a:t>
            </a:r>
          </a:p>
          <a:p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Стоны вещие твои.</a:t>
            </a:r>
          </a:p>
          <a:p>
            <a:endParaRPr lang="ru-RU" sz="2000" dirty="0">
              <a:solidFill>
                <a:schemeClr val="tx2">
                  <a:lumMod val="40000"/>
                  <a:lumOff val="6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Будь же ты в стихии бурной</a:t>
            </a:r>
          </a:p>
          <a:p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То угрюма, то светла,</a:t>
            </a:r>
          </a:p>
          <a:p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Но в ночи твоей лазурной</a:t>
            </a:r>
          </a:p>
          <a:p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Сбереги, что ты взяла</a:t>
            </a:r>
            <a:r>
              <a:rPr lang="ru-RU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algn="r"/>
            <a:r>
              <a:rPr lang="ru-RU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Ф.И. Тютчев</a:t>
            </a:r>
            <a:endParaRPr lang="ru-RU" sz="2000" dirty="0">
              <a:solidFill>
                <a:schemeClr val="tx2">
                  <a:lumMod val="40000"/>
                  <a:lumOff val="6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47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502124" y="5999468"/>
            <a:ext cx="10873208" cy="1022555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ru-RU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</a:br>
            <a:r>
              <a:rPr lang="ru-RU" dirty="0">
                <a:solidFill>
                  <a:schemeClr val="bg2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ru-RU" dirty="0">
                <a:solidFill>
                  <a:schemeClr val="bg2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</a:br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Иван Айвазовский. Волна. </a:t>
            </a: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1889</a:t>
            </a:r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. Холст, масло. </a:t>
            </a:r>
            <a:b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</a:br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Государственный Русский Музей, Санкт Петербург</a:t>
            </a:r>
            <a:b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</a:br>
            <a:endParaRPr lang="ru-RU" sz="2200" dirty="0">
              <a:solidFill>
                <a:schemeClr val="tx2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647" y="148179"/>
            <a:ext cx="9546178" cy="5873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020" y="476672"/>
            <a:ext cx="8628772" cy="514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3892" y="219567"/>
            <a:ext cx="10585176" cy="65123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30" y="878242"/>
            <a:ext cx="1944216" cy="26635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124" y="2420887"/>
            <a:ext cx="2293456" cy="30873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10436" y="2645911"/>
            <a:ext cx="4320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Барсамов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, Н.С. Айвазовский. – М.: Государственное издательство «Искусство», 1962 </a:t>
            </a:r>
          </a:p>
          <a:p>
            <a:pPr algn="just"/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Ветрова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, Г.Е.  Айвазовский. Сказка о волне и художнике/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Г.Е.Ветрова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.- М.: Белый город, 2001.- 11с.: ил. –  (Сказки о художниках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algn="just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Айвазовский [Текст]: альбом на французском языке.- 2-е изд..- Л.: Аврора, 1983.- 157с.: ил.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10436" y="1563673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 библиотеках Находки можно познакомиться с книгами: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87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832751" y="3705"/>
            <a:ext cx="9448800" cy="1143000"/>
          </a:xfrm>
        </p:spPr>
        <p:txBody>
          <a:bodyPr>
            <a:normAutofit/>
          </a:bodyPr>
          <a:lstStyle/>
          <a:p>
            <a:pPr algn="ctr"/>
            <a:r>
              <a:rPr lang="ru-RU" sz="3400" dirty="0">
                <a:solidFill>
                  <a:schemeClr val="bg2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Иван Константинович </a:t>
            </a:r>
            <a:r>
              <a:rPr lang="ru-RU" sz="34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Айвазовский </a:t>
            </a:r>
            <a:br>
              <a:rPr lang="ru-RU" sz="34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34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(1817 -1900</a:t>
            </a:r>
            <a:r>
              <a:rPr lang="ru-RU" sz="3400" dirty="0">
                <a:solidFill>
                  <a:schemeClr val="bg2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4726" y="1606323"/>
            <a:ext cx="3589886" cy="4825474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08869" y="5972973"/>
            <a:ext cx="4005968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Тыранов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А.В. </a:t>
            </a:r>
            <a:endParaRPr lang="ru-RU" sz="2000" dirty="0" smtClean="0">
              <a:solidFill>
                <a:schemeClr val="accent4">
                  <a:lumMod val="20000"/>
                  <a:lumOff val="8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Портрет 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И.К. Айвазовского. 1841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947" y="1217332"/>
            <a:ext cx="3966418" cy="553829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1843" y="1207418"/>
            <a:ext cx="427571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Я видел море, я измерил</a:t>
            </a:r>
          </a:p>
          <a:p>
            <a:r>
              <a:rPr lang="ru-RU" sz="26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Очами жадными его;</a:t>
            </a:r>
          </a:p>
          <a:p>
            <a:r>
              <a:rPr lang="ru-RU" sz="26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Я силы духа моего</a:t>
            </a:r>
          </a:p>
          <a:p>
            <a:r>
              <a:rPr lang="ru-RU" sz="26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Перед лицом его поверил</a:t>
            </a:r>
            <a:r>
              <a:rPr lang="ru-RU" sz="26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algn="r"/>
            <a:endParaRPr lang="ru-RU" sz="2000" dirty="0" smtClean="0">
              <a:solidFill>
                <a:schemeClr val="accent1">
                  <a:lumMod val="20000"/>
                  <a:lumOff val="8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/>
            <a:r>
              <a:rPr lang="ru-RU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А. И. Полежаев</a:t>
            </a:r>
          </a:p>
          <a:p>
            <a:r>
              <a:rPr lang="ru-RU" sz="2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sz="2600" dirty="0">
              <a:solidFill>
                <a:schemeClr val="accent1">
                  <a:lumMod val="20000"/>
                  <a:lumOff val="8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390633" y="2695621"/>
            <a:ext cx="361681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Художник оставил богатое творческое наследие - 6000 произведений, они хранятся во многих странах мира, музеях и частных коллекциях. </a:t>
            </a:r>
          </a:p>
        </p:txBody>
      </p:sp>
    </p:spTree>
    <p:extLst>
      <p:ext uri="{BB962C8B-B14F-4D97-AF65-F5344CB8AC3E}">
        <p14:creationId xmlns:p14="http://schemas.microsoft.com/office/powerpoint/2010/main" val="333266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5762" y="4931492"/>
            <a:ext cx="6086722" cy="2406352"/>
          </a:xfrm>
        </p:spPr>
        <p:txBody>
          <a:bodyPr/>
          <a:lstStyle/>
          <a:p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Хаос. Сотворение мира. </a:t>
            </a: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1841</a:t>
            </a:r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. </a:t>
            </a:r>
            <a:endParaRPr lang="ru-RU" sz="2200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  <a:p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Музей </a:t>
            </a:r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армянской </a:t>
            </a: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конгрегации </a:t>
            </a:r>
            <a:r>
              <a:rPr lang="ru-RU" sz="2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Мхитаристов</a:t>
            </a:r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. </a:t>
            </a:r>
          </a:p>
          <a:p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Остров Св. Лазаря, Венеция.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762" y="265902"/>
            <a:ext cx="3350418" cy="4810007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102524" y="4707792"/>
            <a:ext cx="4416552" cy="2406352"/>
          </a:xfrm>
        </p:spPr>
        <p:txBody>
          <a:bodyPr/>
          <a:lstStyle/>
          <a:p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Всемирный потоп. </a:t>
            </a:r>
          </a:p>
          <a:p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1864. Холст, масло. Государственный Русский музей, </a:t>
            </a:r>
            <a:endParaRPr lang="ru-RU" sz="2200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  <a:p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Санкт </a:t>
            </a:r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Петербург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845316" y="523584"/>
            <a:ext cx="5505680" cy="43455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64" y="265902"/>
            <a:ext cx="6047280" cy="49632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235590"/>
            <a:ext cx="3630046" cy="521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299" y="476672"/>
            <a:ext cx="6618642" cy="44212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037" y="239026"/>
            <a:ext cx="7326184" cy="50621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54452" y="5373216"/>
            <a:ext cx="6092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Девятый вал. 1850.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Холст, масло. 221x332 см. Государственный Русский музей, Санкт-Петербург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7748" y="1240610"/>
            <a:ext cx="52565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Завыла буря; хлябь морская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Клокочет и ревет, и черные валы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Идут, до неба восставая,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Бьют, гневно </a:t>
            </a:r>
            <a:r>
              <a:rPr lang="ru-RU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пеняся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в прибрежные скалы.</a:t>
            </a:r>
          </a:p>
          <a:p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Чья неприязненная сила,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Чья своевольная рука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Сгустила в тучи облака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 на краю небес ненастье зародила?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Кто, возмутив природы чин,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Горами влажными на землю гонит море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?</a:t>
            </a:r>
          </a:p>
          <a:p>
            <a:endParaRPr lang="ru-RU" dirty="0">
              <a:solidFill>
                <a:schemeClr val="bg2">
                  <a:lumMod val="25000"/>
                  <a:lumOff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              Евгений Баратынский</a:t>
            </a:r>
            <a:endParaRPr lang="ru-RU" dirty="0">
              <a:solidFill>
                <a:schemeClr val="bg2">
                  <a:lumMod val="25000"/>
                  <a:lumOff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54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996" y="620688"/>
            <a:ext cx="7568158" cy="46573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75908" y="5733256"/>
            <a:ext cx="6092825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Побережье. Штиль. </a:t>
            </a:r>
          </a:p>
          <a:p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1843. Холст, масло. </a:t>
            </a:r>
            <a:endParaRPr lang="ru-RU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Государственный 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Русский Музей, Санкт </a:t>
            </a: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Петербург</a:t>
            </a: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996" y="272227"/>
            <a:ext cx="7744651" cy="535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9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29916" y="116631"/>
            <a:ext cx="4032448" cy="346476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2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ru-RU" dirty="0">
                <a:solidFill>
                  <a:schemeClr val="bg2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52" y="836712"/>
            <a:ext cx="7030988" cy="495684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30650" y="2018125"/>
            <a:ext cx="4536504" cy="179181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2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Море</a:t>
            </a:r>
            <a:r>
              <a:rPr lang="ru-RU" sz="2200" dirty="0">
                <a:solidFill>
                  <a:schemeClr val="bg2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. Коктебель. </a:t>
            </a:r>
          </a:p>
          <a:p>
            <a:pPr>
              <a:lnSpc>
                <a:spcPct val="90000"/>
              </a:lnSpc>
            </a:pPr>
            <a:r>
              <a:rPr lang="ru-RU" sz="2200" dirty="0">
                <a:solidFill>
                  <a:schemeClr val="bg2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1853. Холст, масло. </a:t>
            </a:r>
          </a:p>
          <a:p>
            <a:pPr>
              <a:lnSpc>
                <a:spcPct val="90000"/>
              </a:lnSpc>
            </a:pPr>
            <a:r>
              <a:rPr lang="ru-RU" sz="2200" dirty="0">
                <a:solidFill>
                  <a:schemeClr val="bg2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Картинная Галерея </a:t>
            </a:r>
            <a:endParaRPr lang="ru-RU" sz="2200" dirty="0" smtClean="0">
              <a:solidFill>
                <a:schemeClr val="bg2">
                  <a:lumMod val="50000"/>
                  <a:lumOff val="50000"/>
                </a:schemeClr>
              </a:solidFill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2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Айвазовского</a:t>
            </a:r>
            <a:r>
              <a:rPr lang="ru-RU" sz="2200" dirty="0">
                <a:solidFill>
                  <a:schemeClr val="bg2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, Феодосия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212" y="476672"/>
            <a:ext cx="777686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7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16" y="534482"/>
            <a:ext cx="4674887" cy="50405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402430" y="5766117"/>
            <a:ext cx="56886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Бой в </a:t>
            </a:r>
            <a:r>
              <a:rPr lang="ru-RU" sz="2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Хиосском</a:t>
            </a:r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проливе.  </a:t>
            </a:r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1848.</a:t>
            </a:r>
          </a:p>
          <a:p>
            <a:pPr algn="ctr"/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Феодосийская </a:t>
            </a:r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картинная галерея </a:t>
            </a:r>
            <a:endParaRPr lang="ru-RU" sz="2200" dirty="0" smtClean="0">
              <a:solidFill>
                <a:schemeClr val="tx2">
                  <a:lumMod val="60000"/>
                  <a:lumOff val="4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им</a:t>
            </a:r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И.К. Айвазовского.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5341" y="5708575"/>
            <a:ext cx="466513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Чесменский бой </a:t>
            </a: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1848. </a:t>
            </a: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Феодосийская </a:t>
            </a:r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картинная галерея им. И.К. Айвазовского</a:t>
            </a:r>
          </a:p>
        </p:txBody>
      </p:sp>
      <p:pic>
        <p:nvPicPr>
          <p:cNvPr id="9" name="Рисунок 8" descr="Иван Айвазовский. Бой в Хиосском проливе 24 июня 1770 года.  1848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430" y="404664"/>
            <a:ext cx="4876558" cy="5170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15" y="260648"/>
            <a:ext cx="5098713" cy="55446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428" y="260648"/>
            <a:ext cx="5256584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8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120" y="188639"/>
            <a:ext cx="9000999" cy="56661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8220"/>
          <a:stretch/>
        </p:blipFill>
        <p:spPr>
          <a:xfrm>
            <a:off x="1602405" y="609428"/>
            <a:ext cx="8236424" cy="48245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16159" y="5854753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Бриг «Меркурий» после победы над двумя турецкими судами встречается с русской эскадрой.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1848. Холст, масло. </a:t>
            </a:r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Государственный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Русский Музей,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Санкт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10652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164136" y="4241176"/>
            <a:ext cx="3240360" cy="200722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Радуга.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1873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Холст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масло. 102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x132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Государственная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Третьяковская галерея</a:t>
            </a:r>
            <a:b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2200" b="1" dirty="0">
              <a:solidFill>
                <a:schemeClr val="tx2">
                  <a:lumMod val="60000"/>
                  <a:lumOff val="4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28" y="692568"/>
            <a:ext cx="7113740" cy="555583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96" y="426061"/>
            <a:ext cx="7848873" cy="608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eanWaves_16x9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Рабочий Theme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Рабочий Theme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Рабочий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E5D940B-4F8D-4CC4-9A97-C00F7BCD09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океанскими волнами (широкоэкранный формат)</Template>
  <TotalTime>0</TotalTime>
  <Words>441</Words>
  <Application>Microsoft Office PowerPoint</Application>
  <PresentationFormat>Произвольный</PresentationFormat>
  <Paragraphs>79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OceanWaves_16x9</vt:lpstr>
      <vt:lpstr>Хождение по морю</vt:lpstr>
      <vt:lpstr>Иван Константинович Айвазовский  (1817 -1900)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Радуга. 1873.  Холст, масло. 102x132 Государственная Третьяковская галерея  </vt:lpstr>
      <vt:lpstr>  Черное море. 1881. Холст, масло. 149х208 см.  Государственная Третьяковская галерея </vt:lpstr>
      <vt:lpstr>Презентация PowerPoint</vt:lpstr>
      <vt:lpstr>  Иван Айвазовский. Волна. 1889. Холст, масло.  Государственный Русский Музей, Санкт Петербург 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2017-07-26T06:32:39Z</dcterms:created>
  <dcterms:modified xsi:type="dcterms:W3CDTF">2017-07-27T08:02:54Z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TC029010259991</vt:lpwstr>
  </property>
</Properties>
</file>