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  <p:sldId id="287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73" r:id="rId31"/>
    <p:sldId id="274" r:id="rId32"/>
    <p:sldId id="286" r:id="rId33"/>
    <p:sldId id="288" r:id="rId34"/>
    <p:sldId id="290" r:id="rId35"/>
    <p:sldId id="292" r:id="rId36"/>
    <p:sldId id="291" r:id="rId37"/>
    <p:sldId id="293" r:id="rId38"/>
    <p:sldId id="294" r:id="rId39"/>
    <p:sldId id="296" r:id="rId40"/>
    <p:sldId id="295" r:id="rId41"/>
    <p:sldId id="297" r:id="rId42"/>
    <p:sldId id="298" r:id="rId43"/>
    <p:sldId id="299" r:id="rId44"/>
    <p:sldId id="300" r:id="rId45"/>
    <p:sldId id="307" r:id="rId46"/>
    <p:sldId id="301" r:id="rId47"/>
    <p:sldId id="302" r:id="rId48"/>
    <p:sldId id="303" r:id="rId49"/>
    <p:sldId id="304" r:id="rId50"/>
    <p:sldId id="305" r:id="rId51"/>
    <p:sldId id="331" r:id="rId52"/>
    <p:sldId id="306" r:id="rId53"/>
    <p:sldId id="332" r:id="rId54"/>
    <p:sldId id="308" r:id="rId55"/>
    <p:sldId id="314" r:id="rId56"/>
    <p:sldId id="310" r:id="rId57"/>
    <p:sldId id="311" r:id="rId58"/>
    <p:sldId id="312" r:id="rId59"/>
    <p:sldId id="309" r:id="rId60"/>
    <p:sldId id="313" r:id="rId61"/>
    <p:sldId id="316" r:id="rId62"/>
    <p:sldId id="315" r:id="rId63"/>
    <p:sldId id="317" r:id="rId64"/>
    <p:sldId id="318" r:id="rId65"/>
    <p:sldId id="320" r:id="rId66"/>
    <p:sldId id="319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4" r:id="rId77"/>
    <p:sldId id="335" r:id="rId78"/>
    <p:sldId id="333" r:id="rId79"/>
    <p:sldId id="336" r:id="rId80"/>
    <p:sldId id="337" r:id="rId81"/>
    <p:sldId id="338" r:id="rId82"/>
    <p:sldId id="357" r:id="rId83"/>
    <p:sldId id="358" r:id="rId84"/>
    <p:sldId id="340" r:id="rId85"/>
    <p:sldId id="352" r:id="rId86"/>
    <p:sldId id="341" r:id="rId87"/>
    <p:sldId id="351" r:id="rId88"/>
    <p:sldId id="353" r:id="rId89"/>
    <p:sldId id="343" r:id="rId90"/>
    <p:sldId id="355" r:id="rId91"/>
    <p:sldId id="377" r:id="rId92"/>
    <p:sldId id="356" r:id="rId93"/>
    <p:sldId id="354" r:id="rId94"/>
    <p:sldId id="345" r:id="rId95"/>
    <p:sldId id="344" r:id="rId96"/>
    <p:sldId id="346" r:id="rId97"/>
    <p:sldId id="347" r:id="rId98"/>
    <p:sldId id="348" r:id="rId99"/>
    <p:sldId id="349" r:id="rId100"/>
    <p:sldId id="359" r:id="rId101"/>
    <p:sldId id="350" r:id="rId102"/>
    <p:sldId id="360" r:id="rId103"/>
    <p:sldId id="364" r:id="rId104"/>
    <p:sldId id="362" r:id="rId105"/>
    <p:sldId id="363" r:id="rId106"/>
    <p:sldId id="365" r:id="rId107"/>
    <p:sldId id="366" r:id="rId108"/>
    <p:sldId id="367" r:id="rId109"/>
    <p:sldId id="369" r:id="rId110"/>
    <p:sldId id="368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21.jpg"/><Relationship Id="rId7" Type="http://schemas.openxmlformats.org/officeDocument/2006/relationships/image" Target="../media/image1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http://www.primorsky.ru/geraldika/ger/herb_300.jp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1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0.wdp"/><Relationship Id="rId4" Type="http://schemas.openxmlformats.org/officeDocument/2006/relationships/image" Target="../media/image43.png"/><Relationship Id="rId9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119.png"/><Relationship Id="rId4" Type="http://schemas.openxmlformats.org/officeDocument/2006/relationships/image" Target="../media/image1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784" y="260648"/>
            <a:ext cx="6768752" cy="28623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prstTxWarp prst="textDoubleWave1">
              <a:avLst>
                <a:gd name="adj1" fmla="val 6250"/>
                <a:gd name="adj2" fmla="val -2027"/>
              </a:avLst>
            </a:prstTxWarp>
            <a:spAutoFit/>
          </a:bodyPr>
          <a:lstStyle/>
          <a:p>
            <a:r>
              <a:rPr lang="ru-RU" sz="6000" b="1" dirty="0" smtClean="0">
                <a:solidFill>
                  <a:schemeClr val="accent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</a:p>
          <a:p>
            <a:r>
              <a:rPr lang="ru-RU" sz="6000" b="1" dirty="0" smtClean="0">
                <a:solidFill>
                  <a:schemeClr val="accent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Приморского</a:t>
            </a:r>
          </a:p>
          <a:p>
            <a:r>
              <a:rPr lang="ru-RU" sz="6000" b="1" dirty="0" smtClean="0">
                <a:solidFill>
                  <a:schemeClr val="accent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края</a:t>
            </a:r>
            <a:endParaRPr lang="ru-RU" sz="6000" b="1" dirty="0">
              <a:solidFill>
                <a:schemeClr val="accent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40" y="46326"/>
            <a:ext cx="4286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 Владивостока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6455"/>
            <a:ext cx="8149463" cy="551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55776" y="5996081"/>
            <a:ext cx="4633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воинское захоронение Графское</a:t>
            </a:r>
          </a:p>
        </p:txBody>
      </p:sp>
    </p:spTree>
    <p:extLst>
      <p:ext uri="{BB962C8B-B14F-4D97-AF65-F5344CB8AC3E}">
        <p14:creationId xmlns:p14="http://schemas.microsoft.com/office/powerpoint/2010/main" val="6857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7681"/>
            <a:ext cx="4775111" cy="376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1124744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воинское захоронение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1859—1918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97" y="1453535"/>
            <a:ext cx="3215674" cy="383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400845" y="5286329"/>
            <a:ext cx="31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деревянных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стенда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вырезанным перечнем имен.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5952">
            <a:off x="6295747" y="-410212"/>
            <a:ext cx="2337624" cy="2065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5952">
            <a:off x="334579" y="-412243"/>
            <a:ext cx="2199468" cy="1943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5952">
            <a:off x="2098267" y="5138444"/>
            <a:ext cx="2199468" cy="194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8132" y="108852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Спасск-Да́льний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916832"/>
            <a:ext cx="4903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на реке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Кулешовка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 река называлась Сантахеза), 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км от озера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Ханка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месте города 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основано переселенцами с 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Украины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1886 как село Спасское.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91923"/>
            <a:ext cx="2304256" cy="31565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8132" y="4005064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1906 недалеко была построена железнодорожная станция Евгеньевка и рабочий посёлок при ней. Рядом образовалась Спасская слобода, в которой проживали торговцы и ремесленники. В 1917 территория станции Евгеньевка, рабочий посёлок и Спасская слобода образовали город, которому было присвоено название Спасск-Приморский. В 1929 город был переименован в Спасск-Дальний. Штурм Спасска 8-9 октября 1922 г. стал одним из последних крупных сражений гражданской войны.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1412716"/>
            <a:ext cx="2499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— 42 020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3259">
            <a:off x="-475591" y="1611248"/>
            <a:ext cx="2199468" cy="194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возле вокзала </a:t>
            </a:r>
          </a:p>
          <a:p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останутся как сказка, Как манящие огни, Штурмовые ночи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Спасска»</a:t>
            </a: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2651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красноармейцам</a:t>
            </a: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0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6" y="6457890"/>
            <a:ext cx="9156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жителям города, не вернувшимся с фронта</a:t>
            </a:r>
          </a:p>
        </p:txBody>
      </p:sp>
    </p:spTree>
    <p:extLst>
      <p:ext uri="{BB962C8B-B14F-4D97-AF65-F5344CB8AC3E}">
        <p14:creationId xmlns:p14="http://schemas.microsoft.com/office/powerpoint/2010/main" val="22806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7676" y="135302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37 689 чел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0072" y="1974909"/>
            <a:ext cx="5745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1896 году как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Сучанский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Рудник, с 1932 по 1972 год носил название Сучан.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7144" y="2814684"/>
            <a:ext cx="58162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1888 по 1893 годы велись интенсивные работы по разведке угольного месторождения. В 1891 году было добыто для морских судов 180 тонн угля.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7144" y="4365104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1896 году Было основано поселение 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Сучанский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Рудник, давшее начало современному городу. 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же году возникли горняцкие посёлки Сучана: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Новицкое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Френцевка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Тигровая и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другие.Сучан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родина партизанского движения Приморья: здесь под руководством Лазо создавалась первая в Приморье партизанская армия, состоящая в основном из шахтёров.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81155"/>
            <a:ext cx="2127056" cy="2401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00" y="2905072"/>
            <a:ext cx="2592288" cy="17281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9984" y="102477"/>
            <a:ext cx="45239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Партиза́нск 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60000"/>
                    <a:lumOff val="40000"/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6016" y="476672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27 апреля 1932 года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Сучанский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рудник был преобразован в город с присвоением наименования Сучан.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864" y="1412776"/>
            <a:ext cx="7632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26 декабря 1972 года город получил свое нынешнее наименование —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Город был так назван потому, что именно горняцкий Сучан и окрестные населенные пункты долины реки Сучан явились колыбелью партизанского движения в годы Интервенции и Гражданской войны.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864" y="3356992"/>
            <a:ext cx="8334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города растут лиственные и смешанные леса, в которых произрастают монгольский дуб, берёза, липа, маньчжурский орех, амурский бархат, пихта, ель, ясень, клён. Склоны сопок покрыты кустарником. В лесах обитают уссурийский тигр, медведь, косуля, лесной кот, дикий кабан, норка, белка. Вблизи города течёт река Партизанская — источник водоснабжения города и посёлков. Город расположен в сейсмически активной зоне.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80" y="5603761"/>
            <a:ext cx="3949468" cy="9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44" y="6447502"/>
            <a:ext cx="39402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Сучанские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партизаны, 1920-е гг.</a:t>
            </a:r>
          </a:p>
        </p:txBody>
      </p:sp>
    </p:spTree>
    <p:extLst>
      <p:ext uri="{BB962C8B-B14F-4D97-AF65-F5344CB8AC3E}">
        <p14:creationId xmlns:p14="http://schemas.microsoft.com/office/powerpoint/2010/main" val="33453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708" y="242732"/>
            <a:ext cx="7956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как военный пост Владивосток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«владеть Востоком»)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9708" y="1073729"/>
            <a:ext cx="86284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Неофициальное китайское название города —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海参崴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(произносится «</a:t>
            </a:r>
            <a:r>
              <a:rPr lang="ru-RU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хайшэньвэй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или «</a:t>
            </a:r>
            <a:r>
              <a:rPr lang="ru-RU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хайшэньвай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»), что в переводе означает «залив трепанга». в 1860 году, в 1880 году получил статус города.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80" y="2520279"/>
            <a:ext cx="89412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1930—1940-х годах Владивосток служил транзитным пунктом на пути доставки заключённых и грузов для </a:t>
            </a:r>
            <a:r>
              <a:rPr lang="ru-RU" sz="2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Севвостлага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советского </a:t>
            </a:r>
            <a:r>
              <a:rPr lang="ru-RU" sz="2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супертреста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Дальстрой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В городе располагался известный Владивостокский пересыльный лагерь, куда со всей страны свозились заключённые. Здесь умер поэт Осип Мандельштам, через этот лагерь прошёл будущие актёр Георгий </a:t>
            </a:r>
            <a:r>
              <a:rPr lang="ru-RU" sz="2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Жжёнов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писатели </a:t>
            </a:r>
            <a:r>
              <a:rPr lang="ru-RU" sz="2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Варлам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Шаламов и Евгения Гинзбург, «космический» академик Сергей Королёв и ещё сотни тысяч других политзаключённых. Этот лагерь располагался в районе </a:t>
            </a:r>
            <a:r>
              <a:rPr lang="ru-RU" sz="2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Моргородка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 сентября 1991 года президентом РСФСР Борисом Ельциным был подписан указ № 123 «Об открытии г. Владивостока для посещения иностранными гражданами»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4810">
            <a:off x="7191395" y="133242"/>
            <a:ext cx="1810185" cy="11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20" y="0"/>
            <a:ext cx="2998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Партизанска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9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"/>
            <a:ext cx="6084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 шахтёра  один из символов города</a:t>
            </a:r>
          </a:p>
        </p:txBody>
      </p:sp>
    </p:spTree>
    <p:extLst>
      <p:ext uri="{BB962C8B-B14F-4D97-AF65-F5344CB8AC3E}">
        <p14:creationId xmlns:p14="http://schemas.microsoft.com/office/powerpoint/2010/main" val="212835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5332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ВОВ в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Партизанске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320" y="6437367"/>
            <a:ext cx="3864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Пещеры Партизанского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7960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98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6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5004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 Партизанская(Сучан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420888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4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25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Американские войска во Владивостоке, 1918 год</a:t>
            </a:r>
          </a:p>
        </p:txBody>
      </p:sp>
    </p:spTree>
    <p:extLst>
      <p:ext uri="{BB962C8B-B14F-4D97-AF65-F5344CB8AC3E}">
        <p14:creationId xmlns:p14="http://schemas.microsoft.com/office/powerpoint/2010/main" val="1318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4930" y="537073"/>
            <a:ext cx="75963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— 604 602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жителя Владивостока 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владивостокец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множественное число —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владивостокцы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0496" y="2805911"/>
            <a:ext cx="678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ноября 2010 года Владивостоку присвоено почётное звание «Город воинской славы»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44930" y="4087482"/>
            <a:ext cx="6141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1983 году во Владивостоке Ильёй Лагутенко была образована известная советская и российская рок-группа «Мумий Тролль»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4900">
            <a:off x="-272621" y="394547"/>
            <a:ext cx="2065627" cy="1322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4810">
            <a:off x="6460408" y="1643795"/>
            <a:ext cx="2571615" cy="1645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3224">
            <a:off x="7681649" y="1252789"/>
            <a:ext cx="1361112" cy="871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75" y="4653136"/>
            <a:ext cx="2629765" cy="19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1274"/>
            <a:ext cx="2165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Бухта Астафьева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52" y="6372242"/>
            <a:ext cx="6048672" cy="46166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морской заповедник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4554"/>
            <a:ext cx="46333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морской заповедник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343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Ливадийская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Гора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4712"/>
            <a:ext cx="2343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Ливадийская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Гора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191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Маяк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Эгершельд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56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424" y="-20528"/>
            <a:ext cx="4086440" cy="46166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сад-институт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912" y="0"/>
            <a:ext cx="4086440" cy="46166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сад-институт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3272"/>
            <a:ext cx="3586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Ворошиловская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батарея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46018"/>
            <a:ext cx="3322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Владивостокская крепость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384"/>
            <a:ext cx="4499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Борцам за власть Советов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31383"/>
            <a:ext cx="4813049" cy="46166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Владимиру Высоцком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5240"/>
            <a:ext cx="3492388" cy="40011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Элеоноре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4310"/>
            <a:ext cx="1736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мост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944"/>
            <a:ext cx="3226268" cy="46166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оперный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0520"/>
            <a:ext cx="5599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Приморский музей им. В.К. Арсеньева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9421" y="276625"/>
            <a:ext cx="662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Геральдика Приморского края</a:t>
            </a:r>
            <a:endParaRPr lang="ru-RU" sz="3600" b="1" dirty="0">
              <a:solidFill>
                <a:schemeClr val="accent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http://www.primorsky.ru/geraldika/ger/herb_300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64" y="1318988"/>
            <a:ext cx="2482639" cy="2912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>
                <a:lumMod val="6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8" descr="C:\Documents and Settings\site109\Мои документы\Мои рисунки\Новая папка\herb_para_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52" y="2269512"/>
            <a:ext cx="2819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>
                <a:lumMod val="6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" name="Picture 6" descr="C:\Documents and Settings\site109\Мои документы\Мои рисунки\Новая папка\flag_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53" y="922957"/>
            <a:ext cx="3168843" cy="2398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>
                <a:lumMod val="6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ContrastingRigh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0384" y="4508811"/>
            <a:ext cx="304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</a:rPr>
              <a:t>Герб Приморского края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491880" y="5395871"/>
            <a:ext cx="2743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</a:rPr>
              <a:t>«Парадный» герб Приморского края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400800" y="3755412"/>
            <a:ext cx="2743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</a:rPr>
              <a:t>Флаг Приморского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6833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992"/>
            <a:ext cx="3615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автомотостарины</a:t>
            </a: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50914" y="2060848"/>
            <a:ext cx="61926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Население — 168 137 </a:t>
            </a:r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человек</a:t>
            </a: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второй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по величине город Приморского края (после Владивостока). </a:t>
            </a:r>
          </a:p>
        </p:txBody>
      </p:sp>
      <p:pic>
        <p:nvPicPr>
          <p:cNvPr id="3074" name="Picture 2" descr="C:\Users\PC15\Desktop\Катя\города ПК\Уссурийск\Уссурийск (Приморский край), гер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060848"/>
            <a:ext cx="2321665" cy="292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476672"/>
            <a:ext cx="4689492" cy="1296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Уссурийск</a:t>
            </a:r>
            <a:endParaRPr lang="ru-RU" sz="66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9036" y="3383632"/>
            <a:ext cx="49676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Уссурийск был основан в 1866 году как село Никольское (в честь св. Николая Чудотворца) 13 семьями прибывшими на поселение из Астраханской и Воронежской губерний.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93989">
            <a:off x="5911606" y="-63937"/>
            <a:ext cx="3508400" cy="2162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5485">
            <a:off x="-533609" y="283384"/>
            <a:ext cx="2381463" cy="1467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283129"/>
            <a:ext cx="2646681" cy="16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656" y="23640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1898 году село Никольское получило статус города и имя Никольск-Уссурийский. 20 февраля 1935 года город был переименован в Ворошилов в честь советского военачальника К. Е. Ворошилова. 29 ноября 1957 года название города было изменено ещё раз, с этого времени он называется Уссурийск.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01" y="2544728"/>
            <a:ext cx="5839686" cy="3883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815"/>
            <a:ext cx="8496944" cy="46166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Чжурчжэньская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каменная черепаха в городском парке</a:t>
            </a: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0292"/>
            <a:ext cx="8964488" cy="156966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Каменное изваяние черепахи XII века — одна из главных достопримечательностей Уссурийска. Такие памятники, как правило, устанавливались на могилах императоров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Чжурчжэньского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Уссурийский государственный природный заповедник</a:t>
            </a: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Невысокие горы покрыты хвойными лесами. Горные реки Комаровка и Артёмовка протекают по территории заповедника. Здесь водятся редкие животные</a:t>
            </a: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503648" y="2204864"/>
            <a:ext cx="8419664" cy="32932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altLang="ru-RU" sz="3200" b="1" dirty="0" smtClean="0">
                <a:solidFill>
                  <a:schemeClr val="bg2">
                    <a:lumMod val="50000"/>
                  </a:schemeClr>
                </a:solidFill>
              </a:rPr>
              <a:t>Николай Николаевич Муравьев-Амурский  (1809 </a:t>
            </a:r>
            <a:r>
              <a:rPr lang="ru-RU" altLang="ru-RU" sz="3200" b="1" dirty="0">
                <a:solidFill>
                  <a:schemeClr val="bg2">
                    <a:lumMod val="50000"/>
                  </a:schemeClr>
                </a:solidFill>
              </a:rPr>
              <a:t>– 1881 )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Петр Васильевич Казакевич( 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</a:rPr>
              <a:t>1816 –1887 </a:t>
            </a: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altLang="ru-RU" sz="3200" b="1" dirty="0" smtClean="0">
                <a:solidFill>
                  <a:schemeClr val="bg2">
                    <a:lumMod val="50000"/>
                  </a:schemeClr>
                </a:solidFill>
              </a:rPr>
              <a:t>Алексей Карлович </a:t>
            </a:r>
            <a:r>
              <a:rPr lang="ru-RU" altLang="ru-RU" sz="3200" b="1" dirty="0" err="1" smtClean="0">
                <a:solidFill>
                  <a:schemeClr val="bg2">
                    <a:lumMod val="50000"/>
                  </a:schemeClr>
                </a:solidFill>
              </a:rPr>
              <a:t>Шефнер</a:t>
            </a:r>
            <a:r>
              <a:rPr lang="ru-RU" altLang="ru-RU" sz="3200" b="1" dirty="0" smtClean="0">
                <a:solidFill>
                  <a:schemeClr val="bg2">
                    <a:lumMod val="50000"/>
                  </a:schemeClr>
                </a:solidFill>
              </a:rPr>
              <a:t> (1832-1891</a:t>
            </a:r>
            <a:r>
              <a:rPr lang="ru-RU" altLang="ru-RU" sz="32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Николай Яковлевич Шкот (1829 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</a:rPr>
              <a:t>– 1870)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736" y="476672"/>
            <a:ext cx="7978594" cy="13234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Первооткрыватели и основатели 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Приморья </a:t>
            </a:r>
            <a:endParaRPr lang="ru-RU" sz="4000" b="1" dirty="0">
              <a:solidFill>
                <a:schemeClr val="bg2">
                  <a:lumMod val="5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2240" y="332656"/>
            <a:ext cx="1623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Озеро лотосов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8748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цветения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лотоса приходится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конец лета. В августе на поверхности озера распускается до 500 нежно-розовых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бутонов.</a:t>
            </a:r>
            <a:endParaRPr lang="ru-RU" sz="20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84168" y="0"/>
            <a:ext cx="29984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Изумрудная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долина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палеодеревня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8" y="80864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место известно далеко за пределами Приморья. Строительство ещё не окончено, а желающих увидеть чудо-деревню предостаточно. Сюда приезжают жители Уссурийска и соседних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379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Часть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объектов уже построена. Открыта для посещений деревянная крепость, игровые аттракционы древней Руси, настоящие русские деревянные качели. </a:t>
            </a: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36240"/>
            <a:ext cx="4067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Барановский вулкан – это уникальный памятник природы, возраст которого составляет несколько миллионов лет. Его кратер практически разрушен</a:t>
            </a: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6538" y="0"/>
            <a:ext cx="6417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сохранилась только западная часть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640" y="4758536"/>
            <a:ext cx="6857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западной части открывается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потрясающий вид на реку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Суйфун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(Раздольную). Несколько сотен тысяч лет назад эта река размыла рыхлые отложения вулкана, проложив проход сквозь его кратер. </a:t>
            </a:r>
          </a:p>
        </p:txBody>
      </p:sp>
    </p:spTree>
    <p:extLst>
      <p:ext uri="{BB962C8B-B14F-4D97-AF65-F5344CB8AC3E}">
        <p14:creationId xmlns:p14="http://schemas.microsoft.com/office/powerpoint/2010/main" val="28020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8624">
            <a:off x="583574" y="1023868"/>
            <a:ext cx="5256232" cy="3942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361">
            <a:off x="4088614" y="2959538"/>
            <a:ext cx="4750093" cy="33606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2424" y="121542"/>
            <a:ext cx="5358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природы Уссурийска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2150">
            <a:off x="6147131" y="848354"/>
            <a:ext cx="3248517" cy="2002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880">
            <a:off x="1107196" y="5222275"/>
            <a:ext cx="2381463" cy="146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48" y="261060"/>
            <a:ext cx="4579616" cy="610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764704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Памятник водопроводчику ул. </a:t>
            </a:r>
            <a:r>
              <a:rPr lang="ru-RU" sz="2400" b="1" dirty="0" err="1">
                <a:solidFill>
                  <a:srgbClr val="002060"/>
                </a:solidFill>
              </a:rPr>
              <a:t>Карбышева</a:t>
            </a:r>
            <a:r>
              <a:rPr lang="ru-RU" sz="2400" b="1" dirty="0">
                <a:solidFill>
                  <a:srgbClr val="002060"/>
                </a:solidFill>
              </a:rPr>
              <a:t>, 27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4422">
            <a:off x="-86726" y="3299704"/>
            <a:ext cx="4420908" cy="27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7384" y="0"/>
            <a:ext cx="8199784" cy="40011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рабочим, погибшим в Великой Отечественной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00" y="6090215"/>
            <a:ext cx="8512576" cy="70788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Паровоз-памятник Ел−629 на станции Уссурийск, в топке которого сожжены Лазо, Сибирцев и Луцкий.</a:t>
            </a:r>
          </a:p>
        </p:txBody>
      </p:sp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95224" y="188640"/>
            <a:ext cx="8714184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  <a:cs typeface="Times New Roman" pitchFamily="18" charset="0"/>
              </a:rPr>
              <a:t>Генерал-губернатор Восточной Сибири</a:t>
            </a:r>
            <a:endParaRPr lang="ru-RU" altLang="ru-RU" sz="32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ctr" eaLnBrk="1" hangingPunct="1"/>
            <a:r>
              <a:rPr lang="ru-RU" altLang="ru-RU" sz="32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32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Николай Николаевич Муравьев-Амурский</a:t>
            </a:r>
            <a:endParaRPr lang="ru-RU" altLang="ru-RU" sz="36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7544" y="1628800"/>
            <a:ext cx="52578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В 1859 г. на пароходе корвете "Америка" он совершил плавание вдоль побережья Приморья, в ходе которого получили названия пролив Босфор Восточный, заливы Петра Великого, Амурский и Уссурийский и заложены два поста военных: Новгородский и Владивосток.</a:t>
            </a:r>
          </a:p>
          <a:p>
            <a:pPr algn="ctr"/>
            <a:endParaRPr lang="ru-RU" altLang="ru-RU" sz="2800" b="1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3" t="9528" r="5470"/>
          <a:stretch/>
        </p:blipFill>
        <p:spPr>
          <a:xfrm>
            <a:off x="5586468" y="1628800"/>
            <a:ext cx="334538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4" y="1916832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— 155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722  человек,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по величине город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Приморья.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на полуострове Трудный у берегов залива Находка Японского моря.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70994"/>
            <a:ext cx="2399497" cy="327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48680"/>
            <a:ext cx="3210510" cy="213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110608" y="410847"/>
            <a:ext cx="3772271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Находка</a:t>
            </a:r>
            <a:endParaRPr lang="ru-RU" sz="6600" b="1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8084">
            <a:off x="5332258" y="3389230"/>
            <a:ext cx="2483129" cy="40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5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968" y="476672"/>
            <a:ext cx="83445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города-порта было связано с планом советского руководства по переносу морского порта из Владивостока в бухту Находка.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Усилиями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заключённых ГУЛАГа в 1947 году открыт порт, в 1950 году посёлку присвоен статус города.  Название города Находки (с 1940 по 1950 годы — одноимённого посёлка) происходит от имени расположенной рядом бухты Находка, открытой русскими моряками летом 1859 года.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легенде, увидев ранее неизвестную бухту, один из моряков корвета «Америка» воскликнул: «Вот это находка!».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6388">
            <a:off x="4941159" y="3601401"/>
            <a:ext cx="2483129" cy="40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528" y="148570"/>
            <a:ext cx="1975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Залив Находка </a:t>
            </a:r>
          </a:p>
        </p:txBody>
      </p:sp>
    </p:spTree>
    <p:extLst>
      <p:ext uri="{BB962C8B-B14F-4D97-AF65-F5344CB8AC3E}">
        <p14:creationId xmlns:p14="http://schemas.microsoft.com/office/powerpoint/2010/main" val="41595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44" y="11708"/>
            <a:ext cx="5328592" cy="40011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Залив Находка и сопка Сестра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52" y="199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Лисий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3690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«Скорбящая мать»</a:t>
            </a:r>
          </a:p>
        </p:txBody>
      </p:sp>
    </p:spTree>
    <p:extLst>
      <p:ext uri="{BB962C8B-B14F-4D97-AF65-F5344CB8AC3E}">
        <p14:creationId xmlns:p14="http://schemas.microsoft.com/office/powerpoint/2010/main" val="37313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88" y="6457890"/>
            <a:ext cx="8892480" cy="40011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посвящен победе в Великой Отечественной войне 1941-1945 гг.</a:t>
            </a: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8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165304"/>
            <a:ext cx="1548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камней</a:t>
            </a:r>
          </a:p>
        </p:txBody>
      </p:sp>
    </p:spTree>
    <p:extLst>
      <p:ext uri="{BB962C8B-B14F-4D97-AF65-F5344CB8AC3E}">
        <p14:creationId xmlns:p14="http://schemas.microsoft.com/office/powerpoint/2010/main" val="19272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64" y="43279"/>
            <a:ext cx="4326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Находки</a:t>
            </a:r>
          </a:p>
        </p:txBody>
      </p:sp>
    </p:spTree>
    <p:extLst>
      <p:ext uri="{BB962C8B-B14F-4D97-AF65-F5344CB8AC3E}">
        <p14:creationId xmlns:p14="http://schemas.microsoft.com/office/powerpoint/2010/main" val="98260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72708" y="933520"/>
            <a:ext cx="477535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С образованием в 1856 г. Приморской  области стал ее первым военным губернатором, одновременно исполняя обязанности командующего Сибирской флотилией и командира портов Восточного океана. Один из инициаторов основания постов Новгородский и Владивосток.</a:t>
            </a:r>
            <a:endParaRPr lang="ru-RU" altLang="ru-RU" sz="12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endParaRPr lang="ru-RU" altLang="ru-RU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6503" y="188640"/>
            <a:ext cx="5512086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Васильевич Казакевич</a:t>
            </a: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124744"/>
            <a:ext cx="3741052" cy="4440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400" y="5760"/>
            <a:ext cx="87880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Маяк Поворотный расположен на мысе при входе в залив Петра Великого, который делит побережье Приморья на южное и восточное. На этом мысе практически нет растительности. Он высокий, крутой, обрывистый. Окружен множеством рифов, из-за которых морским судам подходить к мысу не рекомендуется.</a:t>
            </a:r>
          </a:p>
        </p:txBody>
      </p:sp>
    </p:spTree>
    <p:extLst>
      <p:ext uri="{BB962C8B-B14F-4D97-AF65-F5344CB8AC3E}">
        <p14:creationId xmlns:p14="http://schemas.microsoft.com/office/powerpoint/2010/main" val="33444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85" y="404664"/>
            <a:ext cx="4571535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11409" y="235669"/>
            <a:ext cx="3833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 южной части Приморского края, неподалеку от города Находки, расположена Гора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Чандолаз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, которая является частью одноименного горного хребта, имеющего второе название Лозовый. Эта горная цепь была образована миллионы лет назад в результате смещения земной коры и поднятия из морских глубин цепи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рифов.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51480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Чандолаз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издавна считается магической, ее окружает множество древних мифов и легенд. Одна из легенд связана с произрастающими здесь дубами, листья которых необычайно велики и осенью приобретают необычный для этого дерева красный оттенок. Местные жители утверждают, что на горе можно потеряться во времени и пространстве, даже воздух здесь пропитан необычной энергетикой. </a:t>
            </a: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518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Горы Брат и Сестра</a:t>
            </a: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4400" y="19784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53 543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челеловек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400" y="2575612"/>
            <a:ext cx="4841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в предгорьях Сихотэ-Алиня, в долине (правобережье) реки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Арсеньевка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(приток Уссури)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городом возвышается сопка Обзорная.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876 м.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неё видна удивительная панорама Арсеньева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94" y="312820"/>
            <a:ext cx="2699011" cy="3331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77072"/>
            <a:ext cx="3594016" cy="23900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440" y="548680"/>
            <a:ext cx="4896544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66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Арсеньев</a:t>
            </a:r>
            <a:endParaRPr lang="ru-RU" sz="6600" b="1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3123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Арсеньев вид с Обзорной</a:t>
            </a: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1902 году как село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Семёновка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объединившее несколько соседних деревень. В 1938 году село было преобразовано в рабочий посёлок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Семёновка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1952 году рабочий посёлок получил статус города и был переименован в Арсеньев — в честь известного русского учёного, путешественника, писателя и исследователя Дальнего Востока Владимира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Клавдиевича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Арсеньева.</a:t>
            </a: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на Арсеньев с сопки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Увальная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окраине города</a:t>
            </a: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4632"/>
            <a:ext cx="5377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Горнолыжные трассы на сопке Обзорная</a:t>
            </a: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Владимиру Арсеньеву возле городского музея</a:t>
            </a: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А.К.Шефне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3452" r="3880" b="13548"/>
          <a:stretch/>
        </p:blipFill>
        <p:spPr bwMode="auto">
          <a:xfrm>
            <a:off x="403928" y="1052736"/>
            <a:ext cx="3417592" cy="4680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139952" y="1202120"/>
            <a:ext cx="446449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Командир транспорта "Маньчжур", высадившего во Владивостоке в </a:t>
            </a:r>
            <a:r>
              <a:rPr lang="ru-RU" altLang="ru-RU" sz="2800" b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1860 г</a:t>
            </a:r>
            <a:r>
              <a:rPr lang="ru-RU" altLang="ru-RU" sz="28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. первый десант. Полных 20 лет прослужил он на Тихом океане. В 1872-1874 гг. исполнял должность командира Владивостокского порта. </a:t>
            </a:r>
          </a:p>
          <a:p>
            <a:endParaRPr lang="ru-RU" altLang="ru-RU" sz="2800" b="1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72304"/>
            <a:ext cx="5437387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Карлович </a:t>
            </a:r>
            <a:r>
              <a:rPr lang="ru-RU" alt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Шефнер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99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Владимиру Арсеньеву на сопке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Увальная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532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погибшему возле города экипажу самолёта Як-28. 9 сентября 1981 года майор Анашкин и капитан Волков ценой своих жизней отвели падающий самолёт от населённого пункта.</a:t>
            </a: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92" y="58996"/>
            <a:ext cx="4328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 образ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Дерсу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Узала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980" y="1928140"/>
            <a:ext cx="3920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ород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Приморском крае России. Расположен в долине реки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Кневичанка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80" y="263506"/>
            <a:ext cx="3704964" cy="14222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prstTxWarp prst="textWave2">
              <a:avLst>
                <a:gd name="adj1" fmla="val 12500"/>
                <a:gd name="adj2" fmla="val 3968"/>
              </a:avLst>
            </a:prstTxWarp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/>
              </a:rPr>
              <a:t>Артем</a:t>
            </a:r>
            <a:endParaRPr lang="ru-RU" sz="60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8868" y="3429000"/>
            <a:ext cx="4564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— 103 925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.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 в честь русского революционер Фёдора Андреевича Сергеева, более известного как «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това́рищ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Артём» 1883—1921 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56" y="3108645"/>
            <a:ext cx="2777360" cy="3416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64" y="347405"/>
            <a:ext cx="3823552" cy="25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6918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 прошлом — город шахтёров (последняя шахта была закрыта в 2000 году), из сохранившихся предприятий действует Артёмовская ГРЭС и аэропорт «Владивосток».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Основан в 1924 как рабочий посёлок при месторождении бурого угля, городом стал 26 октября 1938 (эта дата считается днём рождения города).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3726829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1990-е Артём был представлен футбольным клубом Шахтёр, выступавшим во второй лиге чемпионата страны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64" y="4511659"/>
            <a:ext cx="3779912" cy="2329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0195">
            <a:off x="-846302" y="635816"/>
            <a:ext cx="3779912" cy="23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944" y="10304"/>
            <a:ext cx="2434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Артемовское</a:t>
            </a:r>
          </a:p>
        </p:txBody>
      </p:sp>
    </p:spTree>
    <p:extLst>
      <p:ext uri="{BB962C8B-B14F-4D97-AF65-F5344CB8AC3E}">
        <p14:creationId xmlns:p14="http://schemas.microsoft.com/office/powerpoint/2010/main" val="1255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2434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Артемовское</a:t>
            </a:r>
          </a:p>
        </p:txBody>
      </p:sp>
    </p:spTree>
    <p:extLst>
      <p:ext uri="{BB962C8B-B14F-4D97-AF65-F5344CB8AC3E}">
        <p14:creationId xmlns:p14="http://schemas.microsoft.com/office/powerpoint/2010/main" val="6587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88224" y="38904"/>
            <a:ext cx="2171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Стеклянуха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04542" y="-30480"/>
            <a:ext cx="23325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Ленину</a:t>
            </a:r>
          </a:p>
        </p:txBody>
      </p:sp>
    </p:spTree>
    <p:extLst>
      <p:ext uri="{BB962C8B-B14F-4D97-AF65-F5344CB8AC3E}">
        <p14:creationId xmlns:p14="http://schemas.microsoft.com/office/powerpoint/2010/main" val="35205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Историко-краеведческий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Н.Я.Шко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6" t="2840" r="6493" b="11363"/>
          <a:stretch/>
        </p:blipFill>
        <p:spPr bwMode="auto">
          <a:xfrm>
            <a:off x="597848" y="1085096"/>
            <a:ext cx="3124200" cy="4511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727376" y="1051560"/>
            <a:ext cx="49530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Его имя   навечно вписано в историю Приморья. Его именем названы остров, полуостров в заливе Петра Великого, мыс в заливе Св. Ольги, поселок и район. . В 1857-1853 гг. занимался гидрографическими исследованиями в Охотском и Японском морях.. В 1864 г. - помощник командующего портов Восточного океана, затем -главный начальник Южных гаваней Восточного океана. </a:t>
            </a:r>
          </a:p>
          <a:p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 </a:t>
            </a:r>
            <a:endParaRPr lang="ru-RU" altLang="ru-RU" sz="1200" b="1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endParaRPr lang="ru-RU" altLang="ru-RU" b="1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68124"/>
            <a:ext cx="5279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Яковлевич Шкот 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9657" y="0"/>
            <a:ext cx="4408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культуры угольщиков</a:t>
            </a:r>
          </a:p>
        </p:txBody>
      </p:sp>
    </p:spTree>
    <p:extLst>
      <p:ext uri="{BB962C8B-B14F-4D97-AF65-F5344CB8AC3E}">
        <p14:creationId xmlns:p14="http://schemas.microsoft.com/office/powerpoint/2010/main" val="160058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812" y="16808"/>
            <a:ext cx="5688632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B0F0"/>
                </a:solidFill>
                <a:effectLst/>
              </a:rPr>
              <a:t>Дальнегорск</a:t>
            </a:r>
            <a:endParaRPr lang="ru-RU" sz="6600" b="1" dirty="0">
              <a:solidFill>
                <a:srgbClr val="00B0F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812" y="1040507"/>
            <a:ext cx="50335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1897 году как посёлок Тетюхе, город — с 1989 года.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самым восточным, самым высокогорным (180—804 метров над уровнем моря) городом в Приморье. Главная улица — проспект 50 лет Октября.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20" y="156498"/>
            <a:ext cx="2413595" cy="31307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9812" y="3390261"/>
            <a:ext cx="86266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1897 году как горняцкий посёлок Тетюхе (от китайского долина диких кабанов) после экспедиции под руководством горного инженера С. В. Масленникова, которая в 1897 году обнаружила в отрогах Сихотэ-Алиня месторождение свинцово-цинковых руд. На базе месторождения было создано горнопромышленное общество, занявшееся его разработкой.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1930 году получил статус рабочего посёлка. В 1972 году переименован в Дальнегорск в рамках кампании по переименованию советских поселений, имеющих китайские названия.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 города присвоен в 1989 году</a:t>
            </a:r>
          </a:p>
        </p:txBody>
      </p:sp>
    </p:spTree>
    <p:extLst>
      <p:ext uri="{BB962C8B-B14F-4D97-AF65-F5344CB8AC3E}">
        <p14:creationId xmlns:p14="http://schemas.microsoft.com/office/powerpoint/2010/main" val="11136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52120" y="0"/>
            <a:ext cx="3113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Посёлок Тетюхе, 1934 год</a:t>
            </a:r>
          </a:p>
        </p:txBody>
      </p:sp>
    </p:spTree>
    <p:extLst>
      <p:ext uri="{BB962C8B-B14F-4D97-AF65-F5344CB8AC3E}">
        <p14:creationId xmlns:p14="http://schemas.microsoft.com/office/powerpoint/2010/main" val="25541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8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1822" y="23297"/>
            <a:ext cx="2281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Бухта Зеркальная</a:t>
            </a:r>
          </a:p>
        </p:txBody>
      </p:sp>
    </p:spTree>
    <p:extLst>
      <p:ext uri="{BB962C8B-B14F-4D97-AF65-F5344CB8AC3E}">
        <p14:creationId xmlns:p14="http://schemas.microsoft.com/office/powerpoint/2010/main" val="5935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32" y="4664"/>
            <a:ext cx="1797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Бринера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483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Вдоль всего Дальнегорска протекает река Рудная</a:t>
            </a:r>
          </a:p>
        </p:txBody>
      </p:sp>
    </p:spTree>
    <p:extLst>
      <p:ext uri="{BB962C8B-B14F-4D97-AF65-F5344CB8AC3E}">
        <p14:creationId xmlns:p14="http://schemas.microsoft.com/office/powerpoint/2010/main" val="14413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760" y="6457890"/>
            <a:ext cx="3633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на реке Черёмуховой</a:t>
            </a:r>
          </a:p>
        </p:txBody>
      </p:sp>
    </p:spTree>
    <p:extLst>
      <p:ext uri="{BB962C8B-B14F-4D97-AF65-F5344CB8AC3E}">
        <p14:creationId xmlns:p14="http://schemas.microsoft.com/office/powerpoint/2010/main" val="27757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8996"/>
            <a:ext cx="2445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Скалы Два Пальца</a:t>
            </a:r>
          </a:p>
        </p:txBody>
      </p:sp>
    </p:spTree>
    <p:extLst>
      <p:ext uri="{BB962C8B-B14F-4D97-AF65-F5344CB8AC3E}">
        <p14:creationId xmlns:p14="http://schemas.microsoft.com/office/powerpoint/2010/main" val="27757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232"/>
            <a:ext cx="5544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недр. Один из крупных образцов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датолита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найденных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дальнегорском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боросиликатном месторождении.</a:t>
            </a:r>
          </a:p>
        </p:txBody>
      </p:sp>
    </p:spTree>
    <p:extLst>
      <p:ext uri="{BB962C8B-B14F-4D97-AF65-F5344CB8AC3E}">
        <p14:creationId xmlns:p14="http://schemas.microsoft.com/office/powerpoint/2010/main" val="24502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575556" y="4005063"/>
            <a:ext cx="84249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Владивосток - самый крупный в Приморском крае и в целом на Дальнем Востоке России. Это промышленный, транспортный, научный и культурный центр, самый крупный порт на Тихоокеанском побережье России.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1760" y="39410"/>
            <a:ext cx="4248472" cy="92333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ладивосток</a:t>
            </a:r>
            <a:endParaRPr lang="ru-RU" sz="5400" b="1" dirty="0">
              <a:solidFill>
                <a:schemeClr val="accent4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PC15\Desktop\Катя\города ПК\владивосток\Герб Владивосто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/>
          <a:stretch/>
        </p:blipFill>
        <p:spPr bwMode="auto">
          <a:xfrm>
            <a:off x="5004048" y="1345595"/>
            <a:ext cx="2320751" cy="248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C15\Desktop\Катя\города ПК\владивосток\Флаг Владивосток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7" y="1212152"/>
            <a:ext cx="3735079" cy="2488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6921">
            <a:off x="6811080" y="366153"/>
            <a:ext cx="2438405" cy="15605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5665">
            <a:off x="6888514" y="2086879"/>
            <a:ext cx="2438405" cy="15605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5587">
            <a:off x="-102978" y="180988"/>
            <a:ext cx="2016428" cy="129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05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«Высота 611»</a:t>
            </a:r>
          </a:p>
        </p:txBody>
      </p:sp>
    </p:spTree>
    <p:extLst>
      <p:ext uri="{BB962C8B-B14F-4D97-AF65-F5344CB8AC3E}">
        <p14:creationId xmlns:p14="http://schemas.microsoft.com/office/powerpoint/2010/main" val="31185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36496" cy="480131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 известен частым появлением НЛО на своей территории.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29 января 1986 года здесь, прямо в черте города, на сопке Известковой, более известной под названием «Высота 611»,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потерпел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крушение неопознанный летающий объект шарообразной формы, замеченный местными свидетелями.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в прессе, на месте падения обнаружено множество уникальных материалов, предположительно неземного происхождения,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как, по результатам анализа,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технологиями их изготовить невозможно. В частности, была обнаружена уцелевшая часть наружной обшивки шара, изготовленная из сверхчистого молибдена, не применяющегося в земных условиях как конструкционный материал, так как обладает очень плохими физико-химическими свойствами.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последующие годы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неоднократно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появлялись сообщения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дальнегорцев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наблюдении на территории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аномальных явлений</a:t>
            </a:r>
          </a:p>
        </p:txBody>
      </p:sp>
    </p:spTree>
    <p:extLst>
      <p:ext uri="{BB962C8B-B14F-4D97-AF65-F5344CB8AC3E}">
        <p14:creationId xmlns:p14="http://schemas.microsoft.com/office/powerpoint/2010/main" val="29360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2776"/>
            <a:ext cx="2967905" cy="3733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762500" cy="31718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70239" y="5145990"/>
            <a:ext cx="7593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недалеко от границы с КНР.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и старейший город Приморья.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6365" y="182605"/>
            <a:ext cx="6196780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Дальнереченск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664" y="1695323"/>
            <a:ext cx="6459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казаками как станица Графская (год основания — 1859) в честь графа Н. Н.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Муравьёва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-Амурского. С 1897 года  по 1972 год город назывался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Има́н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долинах рек Уссури, Большой Уссурки и Малиновки, которые соединяются в городской черте. Находится неподалёку от отрогов Сихотэ-Алиня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сопки — потухшего вулкана.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64480" y="620687"/>
            <a:ext cx="6811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исленность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населения составила 27 604 человека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489523"/>
            <a:ext cx="3779912" cy="2329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8862">
            <a:off x="-809488" y="486913"/>
            <a:ext cx="3779912" cy="23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70"/>
            <a:ext cx="34153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Дальнереченск,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стелла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въезде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город.</a:t>
            </a:r>
          </a:p>
        </p:txBody>
      </p:sp>
    </p:spTree>
    <p:extLst>
      <p:ext uri="{BB962C8B-B14F-4D97-AF65-F5344CB8AC3E}">
        <p14:creationId xmlns:p14="http://schemas.microsoft.com/office/powerpoint/2010/main" val="42461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97699" y="6381328"/>
            <a:ext cx="3346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Дальнереченск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Ленина</a:t>
            </a:r>
          </a:p>
        </p:txBody>
      </p:sp>
    </p:spTree>
    <p:extLst>
      <p:ext uri="{BB962C8B-B14F-4D97-AF65-F5344CB8AC3E}">
        <p14:creationId xmlns:p14="http://schemas.microsoft.com/office/powerpoint/2010/main" val="41221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44408" cy="70788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Мемориальные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пограничникам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погибшим при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защите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СССР.</a:t>
            </a:r>
          </a:p>
        </p:txBody>
      </p:sp>
    </p:spTree>
    <p:extLst>
      <p:ext uri="{BB962C8B-B14F-4D97-AF65-F5344CB8AC3E}">
        <p14:creationId xmlns:p14="http://schemas.microsoft.com/office/powerpoint/2010/main" val="40301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28" y="6140291"/>
            <a:ext cx="9117672" cy="70788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героям-пограничникам, павшим 2 марта 1969 года на острове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Даманский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32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96" y="6150114"/>
            <a:ext cx="8352928" cy="70788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Дальнереченцам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погибшим в годы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1746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0909" y="200055"/>
            <a:ext cx="7831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Этнографический комплекс «Истоки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Дальнеречья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3" y="764704"/>
            <a:ext cx="3540554" cy="49052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95031" y="5669926"/>
            <a:ext cx="2518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деревянная часовня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87" y="2276872"/>
            <a:ext cx="3974217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706984" y="5362149"/>
            <a:ext cx="3755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двухкомнатная избушка - жилище казака-переселенца1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841">
            <a:off x="5746036" y="-16867"/>
            <a:ext cx="2916425" cy="25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2191</Words>
  <Application>Microsoft Office PowerPoint</Application>
  <PresentationFormat>Экран (4:3)</PresentationFormat>
  <Paragraphs>194</Paragraphs>
  <Slides>117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18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PC15</dc:creator>
  <cp:lastModifiedBy>PC15</cp:lastModifiedBy>
  <cp:revision>57</cp:revision>
  <dcterms:created xsi:type="dcterms:W3CDTF">2015-11-06T00:39:55Z</dcterms:created>
  <dcterms:modified xsi:type="dcterms:W3CDTF">2015-11-19T03:22:14Z</dcterms:modified>
</cp:coreProperties>
</file>