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0" r:id="rId12"/>
    <p:sldId id="277" r:id="rId13"/>
    <p:sldId id="266" r:id="rId14"/>
    <p:sldId id="297" r:id="rId15"/>
    <p:sldId id="269" r:id="rId16"/>
    <p:sldId id="272" r:id="rId17"/>
    <p:sldId id="273" r:id="rId18"/>
    <p:sldId id="274" r:id="rId19"/>
    <p:sldId id="275" r:id="rId20"/>
    <p:sldId id="276" r:id="rId21"/>
    <p:sldId id="281" r:id="rId22"/>
    <p:sldId id="282" r:id="rId23"/>
    <p:sldId id="286" r:id="rId24"/>
    <p:sldId id="283" r:id="rId25"/>
    <p:sldId id="284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8" r:id="rId36"/>
    <p:sldId id="301" r:id="rId37"/>
    <p:sldId id="302" r:id="rId38"/>
    <p:sldId id="30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50091E6-7727-4386-B036-E49FCA48A3A1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5F52468-4B04-4431-8151-5610B40F66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 126-летию с момента  заселения бухты Гайдамак</a:t>
            </a:r>
          </a:p>
          <a:p>
            <a:r>
              <a:rPr lang="ru-RU" dirty="0" smtClean="0"/>
              <a:t>1890 – 2016 г.г.</a:t>
            </a:r>
          </a:p>
          <a:p>
            <a:endParaRPr lang="ru-RU" dirty="0" smtClean="0"/>
          </a:p>
          <a:p>
            <a:r>
              <a:rPr lang="ru-RU" smtClean="0"/>
              <a:t>Подготовила </a:t>
            </a:r>
            <a:r>
              <a:rPr lang="ru-RU" dirty="0" err="1" smtClean="0"/>
              <a:t>Бендяк</a:t>
            </a:r>
            <a:r>
              <a:rPr lang="ru-RU" dirty="0" smtClean="0"/>
              <a:t> Е.Э., краевед, член ОИАК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620688"/>
            <a:ext cx="8305800" cy="2088232"/>
          </a:xfrm>
        </p:spPr>
        <p:txBody>
          <a:bodyPr/>
          <a:lstStyle/>
          <a:p>
            <a:r>
              <a:rPr lang="ru-RU" dirty="0" smtClean="0"/>
              <a:t>От китобазы до микрорайона Ливадия…..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 smtClean="0"/>
              <a:t>                  В фактории Г.Г. </a:t>
            </a:r>
            <a:r>
              <a:rPr lang="ru-RU" sz="3100" dirty="0" err="1" smtClean="0"/>
              <a:t>Кейзерлинга</a:t>
            </a:r>
            <a:r>
              <a:rPr lang="ru-RU" sz="3100" dirty="0" smtClean="0"/>
              <a:t> </a:t>
            </a:r>
            <a:br>
              <a:rPr lang="ru-RU" sz="3100" dirty="0" smtClean="0"/>
            </a:br>
            <a:r>
              <a:rPr lang="ru-RU" sz="3100" dirty="0" smtClean="0"/>
              <a:t>                         </a:t>
            </a:r>
            <a:r>
              <a:rPr lang="ru-RU" sz="2000" dirty="0" smtClean="0"/>
              <a:t>(фото из книги Элеоноры </a:t>
            </a:r>
            <a:r>
              <a:rPr lang="ru-RU" sz="2000" dirty="0" err="1" smtClean="0"/>
              <a:t>Прэй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5122" name="Picture 2" descr="C:\Users\ucer\Documents\для меня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6768752" cy="4392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r>
              <a:rPr lang="ru-RU" dirty="0" smtClean="0"/>
              <a:t>        </a:t>
            </a:r>
            <a:r>
              <a:rPr lang="ru-RU" sz="3100" dirty="0" smtClean="0"/>
              <a:t>Карта начала </a:t>
            </a:r>
            <a:r>
              <a:rPr lang="en-US" sz="3100" dirty="0" smtClean="0"/>
              <a:t>XX </a:t>
            </a:r>
            <a:r>
              <a:rPr lang="ru-RU" sz="3100" dirty="0" smtClean="0"/>
              <a:t> века </a:t>
            </a:r>
            <a:r>
              <a:rPr lang="ru-RU" sz="2000" dirty="0" smtClean="0"/>
              <a:t>(из фондов МВЦ г. Находка)</a:t>
            </a:r>
            <a:endParaRPr lang="ru-RU" sz="2000" dirty="0"/>
          </a:p>
        </p:txBody>
      </p:sp>
      <p:pic>
        <p:nvPicPr>
          <p:cNvPr id="7170" name="Picture 2" descr="C:\Users\ucer\Documents\для меня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784976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76672"/>
            <a:ext cx="8136904" cy="7053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dirty="0" smtClean="0"/>
              <a:t>   А были ли в это время русскими заселены бухты Средняя, </a:t>
            </a:r>
            <a:r>
              <a:rPr lang="ru-RU" sz="2000" dirty="0" err="1" smtClean="0"/>
              <a:t>Тафуин</a:t>
            </a:r>
            <a:r>
              <a:rPr lang="ru-RU" sz="2000" dirty="0" smtClean="0"/>
              <a:t> и Тихая Заводь?</a:t>
            </a:r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dirty="0" smtClean="0"/>
              <a:t>   Архивные документы дают понять, что нет, не были. Крестьяне-переселенцы туда еще не добрались. Но корейские крестьяне уже были.</a:t>
            </a:r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dirty="0" smtClean="0"/>
              <a:t>    На карте начала </a:t>
            </a:r>
            <a:r>
              <a:rPr lang="en-US" sz="2000" dirty="0" smtClean="0"/>
              <a:t>XX </a:t>
            </a:r>
            <a:r>
              <a:rPr lang="ru-RU" sz="2000" dirty="0" smtClean="0"/>
              <a:t>века в районе </a:t>
            </a:r>
            <a:r>
              <a:rPr lang="ru-RU" sz="2000" b="1" dirty="0" smtClean="0"/>
              <a:t>бухты Тихая заводь </a:t>
            </a:r>
            <a:r>
              <a:rPr lang="ru-RU" sz="2000" dirty="0" smtClean="0"/>
              <a:t>фанзы стоят на берегу и в лесу.</a:t>
            </a:r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endParaRPr lang="ru-RU" sz="2000" dirty="0" smtClean="0"/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b="1" dirty="0" smtClean="0"/>
              <a:t>    В бухте Средняя </a:t>
            </a:r>
            <a:r>
              <a:rPr lang="ru-RU" sz="2000" dirty="0" smtClean="0"/>
              <a:t>– на побережье.</a:t>
            </a:r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endParaRPr lang="ru-RU" sz="2000" dirty="0" smtClean="0"/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dirty="0" smtClean="0"/>
              <a:t>    В </a:t>
            </a:r>
            <a:r>
              <a:rPr lang="ru-RU" sz="2000" b="1" dirty="0" smtClean="0"/>
              <a:t>бухте Гайдамак </a:t>
            </a:r>
            <a:r>
              <a:rPr lang="ru-RU" sz="2000" b="1" dirty="0" smtClean="0"/>
              <a:t>- </a:t>
            </a:r>
            <a:r>
              <a:rPr lang="ru-RU" sz="2000" dirty="0" smtClean="0"/>
              <a:t>на </a:t>
            </a:r>
            <a:r>
              <a:rPr lang="ru-RU" sz="2000" dirty="0" smtClean="0"/>
              <a:t>побережье, где и сейчас бухточки  носят название Первая и Вторая фанзы; в районе колхозной пилорамы.  Три фанзы стоят на речке Большой </a:t>
            </a:r>
            <a:r>
              <a:rPr lang="ru-RU" sz="2000" dirty="0" err="1" smtClean="0"/>
              <a:t>Паловай</a:t>
            </a:r>
            <a:r>
              <a:rPr lang="ru-RU" sz="2000" dirty="0" smtClean="0"/>
              <a:t>, </a:t>
            </a:r>
            <a:r>
              <a:rPr lang="ru-RU" sz="2000" dirty="0" smtClean="0"/>
              <a:t>в районе </a:t>
            </a:r>
            <a:r>
              <a:rPr lang="ru-RU" sz="2000" dirty="0" smtClean="0"/>
              <a:t>за нынешней школой </a:t>
            </a:r>
            <a:r>
              <a:rPr lang="ru-RU" sz="2000" dirty="0" smtClean="0"/>
              <a:t>№ 26. </a:t>
            </a:r>
            <a:r>
              <a:rPr lang="ru-RU" sz="2000" b="1" dirty="0" smtClean="0"/>
              <a:t>Позже это место станет местом рождения деревни Ливадия.</a:t>
            </a:r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endParaRPr lang="ru-RU" sz="2000" b="1" dirty="0" smtClean="0"/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dirty="0" smtClean="0"/>
              <a:t>    На территории, где через пару десятков лет возникнет поселок </a:t>
            </a:r>
            <a:r>
              <a:rPr lang="ru-RU" sz="2000" b="1" dirty="0" err="1" smtClean="0"/>
              <a:t>Тафуин</a:t>
            </a:r>
            <a:r>
              <a:rPr lang="ru-RU" sz="2000" b="1" dirty="0" smtClean="0"/>
              <a:t>,</a:t>
            </a:r>
            <a:r>
              <a:rPr lang="ru-RU" sz="2000" dirty="0" smtClean="0"/>
              <a:t> </a:t>
            </a:r>
            <a:r>
              <a:rPr lang="ru-RU" sz="2000" dirty="0" smtClean="0"/>
              <a:t>фанзы стояли в нескольких местах, и на побережье и в глубина леса.</a:t>
            </a:r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endParaRPr lang="ru-RU" dirty="0" smtClean="0"/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endParaRPr lang="ru-RU" dirty="0" smtClean="0"/>
          </a:p>
          <a:p>
            <a:pPr algn="just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endParaRPr lang="ru-RU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8488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столыпинской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реформы 1907 года начался очередной виток интенсивного заселения Дальневосточных территорий. Берега от бухты Восток до бухты Анны тоже стали заселять крестьяне-землепашцы.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Де-Ливроновском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переселенческом участке, расположенном недалеко от бухты Анны, переселенцы-молдаване основали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деревню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Зембрены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из 20 домохозяев: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Таболток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С.Л.,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Роковец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Г.Х.,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Малкоча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С.М.,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егарь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А.,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Ефрим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Г.В.,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Тулбур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(?) Д.А.,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Ротарь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И.П.,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Гуйдик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В.Г.,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Безедика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Е.П.,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Макидон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Г.И.,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Игнай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В.К.,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Гуцу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П.Ф.,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Скуркулинка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Г.К.,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Игнай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А.Г., Дога С.Г., Дога Г.И.,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С.С.,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И.И.,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Дануца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А.К.,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Бездера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Г.М.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Участок был выделен на 104 душевые доли.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1908 году была издана карта Приморской области, на которой отражены места проживания корейского населения. Что касается нашей территории, то на землях 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Душкино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стояло 40 корейских фанз, в них проживало 160 человек. На побережье б. Средняя (в районе нынешнего Подсобного хозяйства) стояло 6 фанз и проживало 24 человека. В районе б. Гайдамак и в б.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Тафуин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казенных землях стояло 8 фанз и проживало 40 человек. А в районе б. Рифовая на землях лесного ведомства и за озером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Ланчасы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Ливадийское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на казенных  землях стояло по 15 фанз и проживало в них по 60 корейцев. Все корейцы были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корейско-поданные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9011344" cy="6843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Карта корейских поселений      </a:t>
            </a:r>
            <a:endParaRPr lang="ru-RU" dirty="0"/>
          </a:p>
        </p:txBody>
      </p:sp>
      <p:pic>
        <p:nvPicPr>
          <p:cNvPr id="52227" name="Picture 3" descr="F:\презентация Заселение, 07.2016\карты для презентации, 07.2016\корейцы карта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704856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476672"/>
            <a:ext cx="813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После того, как были образованы село </a:t>
            </a:r>
            <a:r>
              <a:rPr lang="ru-RU" dirty="0" err="1" smtClean="0"/>
              <a:t>Душкино</a:t>
            </a:r>
            <a:r>
              <a:rPr lang="ru-RU" dirty="0" smtClean="0"/>
              <a:t> и деревня </a:t>
            </a:r>
            <a:r>
              <a:rPr lang="ru-RU" dirty="0" err="1" smtClean="0"/>
              <a:t>Зембрены</a:t>
            </a:r>
            <a:r>
              <a:rPr lang="ru-RU" dirty="0" smtClean="0"/>
              <a:t>, на нашей территории больше никакие переселенческие участки не образовывались. Но земли были привлекательны не только для  организованных групп семей, но и для отдельных крестьян. Как написано в одном документе 1908 года: «…селятся разношерстные </a:t>
            </a:r>
            <a:r>
              <a:rPr lang="ru-RU" dirty="0" err="1" smtClean="0"/>
              <a:t>засельщики</a:t>
            </a:r>
            <a:r>
              <a:rPr lang="ru-RU" dirty="0" smtClean="0"/>
              <a:t>» .</a:t>
            </a:r>
          </a:p>
          <a:p>
            <a:pPr algn="just"/>
            <a:endParaRPr lang="ru-RU" dirty="0" smtClean="0"/>
          </a:p>
          <a:p>
            <a:r>
              <a:rPr lang="ru-RU" dirty="0" smtClean="0"/>
              <a:t>     В 1909 году попросились на поселение в бухту Анны </a:t>
            </a:r>
            <a:r>
              <a:rPr lang="ru-RU" dirty="0" err="1" smtClean="0"/>
              <a:t>иПавловского</a:t>
            </a:r>
            <a:r>
              <a:rPr lang="ru-RU" dirty="0" smtClean="0"/>
              <a:t> крестьяне М. </a:t>
            </a:r>
            <a:r>
              <a:rPr lang="ru-RU" dirty="0" err="1" smtClean="0"/>
              <a:t>Вальмар</a:t>
            </a:r>
            <a:r>
              <a:rPr lang="ru-RU" dirty="0" smtClean="0"/>
              <a:t>, Ю. </a:t>
            </a:r>
            <a:r>
              <a:rPr lang="ru-RU" dirty="0" err="1" smtClean="0"/>
              <a:t>Сольман</a:t>
            </a:r>
            <a:r>
              <a:rPr lang="ru-RU" dirty="0" smtClean="0"/>
              <a:t>, Ю. </a:t>
            </a:r>
            <a:r>
              <a:rPr lang="ru-RU" dirty="0" err="1" smtClean="0"/>
              <a:t>Танклер</a:t>
            </a:r>
            <a:r>
              <a:rPr lang="ru-RU" dirty="0" smtClean="0"/>
              <a:t>, Ф. Бойченко, М. </a:t>
            </a:r>
            <a:r>
              <a:rPr lang="ru-RU" dirty="0" err="1" smtClean="0"/>
              <a:t>Загребельный</a:t>
            </a:r>
            <a:r>
              <a:rPr lang="ru-RU" dirty="0" smtClean="0"/>
              <a:t>, Х. Митяев и др.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         Численность жителей в 1910 году </a:t>
            </a:r>
          </a:p>
          <a:p>
            <a:r>
              <a:rPr lang="ru-RU" dirty="0" smtClean="0"/>
              <a:t>        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68" y="4365104"/>
          <a:ext cx="7704856" cy="1872207"/>
        </p:xfrm>
        <a:graphic>
          <a:graphicData uri="http://schemas.openxmlformats.org/drawingml/2006/table">
            <a:tbl>
              <a:tblPr/>
              <a:tblGrid>
                <a:gridCol w="2568285"/>
                <a:gridCol w="1284143"/>
                <a:gridCol w="1284143"/>
                <a:gridCol w="2568285"/>
              </a:tblGrid>
              <a:tr h="34929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Новолитовская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волость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население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Число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рабочих душ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муж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жен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4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Душкино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118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4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Зембрены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2700" b="1" dirty="0" smtClean="0"/>
              <a:t>Сведения о проживающих инородцах в пределах </a:t>
            </a:r>
            <a:r>
              <a:rPr lang="ru-RU" sz="2700" dirty="0" smtClean="0"/>
              <a:t> </a:t>
            </a:r>
            <a:br>
              <a:rPr lang="ru-RU" sz="2700" dirty="0" smtClean="0"/>
            </a:br>
            <a:r>
              <a:rPr lang="ru-RU" sz="2700" b="1" dirty="0" smtClean="0"/>
              <a:t>с.</a:t>
            </a:r>
            <a:r>
              <a:rPr lang="ru-RU" sz="2700" dirty="0" smtClean="0"/>
              <a:t> </a:t>
            </a:r>
            <a:r>
              <a:rPr lang="ru-RU" sz="2700" b="1" dirty="0" err="1" smtClean="0"/>
              <a:t>Душкино</a:t>
            </a:r>
            <a:r>
              <a:rPr lang="ru-RU" sz="2700" b="1" dirty="0" smtClean="0"/>
              <a:t> в 1910 году</a:t>
            </a:r>
            <a:r>
              <a:rPr lang="ru-RU" sz="2700" dirty="0" smtClean="0"/>
              <a:t> </a:t>
            </a:r>
            <a:br>
              <a:rPr lang="ru-RU" sz="2700" dirty="0" smtClean="0"/>
            </a:br>
            <a:endParaRPr lang="ru-RU" sz="27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27584" y="2132856"/>
          <a:ext cx="7848872" cy="3447976"/>
        </p:xfrm>
        <a:graphic>
          <a:graphicData uri="http://schemas.openxmlformats.org/drawingml/2006/table">
            <a:tbl>
              <a:tblPr/>
              <a:tblGrid>
                <a:gridCol w="2616291"/>
                <a:gridCol w="1308145"/>
                <a:gridCol w="1308145"/>
                <a:gridCol w="2616291"/>
              </a:tblGrid>
              <a:tr h="5671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Какие проживают инородцы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Местонахождение и местное название стойбища (падь, ключ и т.д.)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муж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жен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3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Кочевые инородцы (тазы, гольды, орочены)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Оседлых китайцев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Широкая падь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Оседлые корейцы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Урочище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Хотомучеван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Широкая падь,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Шушарина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падь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                             В пределах  </a:t>
            </a:r>
            <a:r>
              <a:rPr lang="ru-RU" sz="2400" b="1" dirty="0" err="1" smtClean="0"/>
              <a:t>Зембренского</a:t>
            </a:r>
            <a:r>
              <a:rPr lang="ru-RU" sz="2400" b="1" dirty="0" smtClean="0"/>
              <a:t>  селения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1700810"/>
          <a:ext cx="7920880" cy="3888427"/>
        </p:xfrm>
        <a:graphic>
          <a:graphicData uri="http://schemas.openxmlformats.org/drawingml/2006/table">
            <a:tbl>
              <a:tblPr/>
              <a:tblGrid>
                <a:gridCol w="2640293"/>
                <a:gridCol w="1320147"/>
                <a:gridCol w="1320147"/>
                <a:gridCol w="2640293"/>
              </a:tblGrid>
              <a:tr h="43204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Какие проживают инородцы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Местонахождение и местное название стойбища (падь, ключ и т.д.)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муж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жен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Оседлых китайцев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Бух.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Татугова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тоже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Бух.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Жангуй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Оседлые корейцы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Бух.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Ягуй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тоже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Бух.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Селивой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тоже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Бух.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Татугова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тоже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Старая деревня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Татугова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2" marR="65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                           Статистические</a:t>
            </a:r>
            <a:r>
              <a:rPr lang="ru-RU" sz="2400" dirty="0" smtClean="0"/>
              <a:t> </a:t>
            </a:r>
            <a:r>
              <a:rPr lang="ru-RU" sz="2400" b="1" dirty="0" smtClean="0"/>
              <a:t>сведения за 1910 год 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9" y="1052737"/>
          <a:ext cx="8352927" cy="5345516"/>
        </p:xfrm>
        <a:graphic>
          <a:graphicData uri="http://schemas.openxmlformats.org/drawingml/2006/table">
            <a:tbl>
              <a:tblPr/>
              <a:tblGrid>
                <a:gridCol w="2784018"/>
                <a:gridCol w="2784018"/>
                <a:gridCol w="2784891"/>
              </a:tblGrid>
              <a:tr h="310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Душкино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Зембрены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десятин удобной земли (надела)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3512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1542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Сколько десятин сдано китайцам или корейцам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Промыслы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Рыбный (кэта, сельдь), лесной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семей,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занимающ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пчеловодством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Питейных заведений,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русских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иностранных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8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Молочных и мануфактурных,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русских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иностранных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7" y="1196752"/>
          <a:ext cx="7848871" cy="4011227"/>
        </p:xfrm>
        <a:graphic>
          <a:graphicData uri="http://schemas.openxmlformats.org/drawingml/2006/table">
            <a:tbl>
              <a:tblPr/>
              <a:tblGrid>
                <a:gridCol w="2616017"/>
                <a:gridCol w="2616017"/>
                <a:gridCol w="2616837"/>
              </a:tblGrid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Мельницы, ветряные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конные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рабочего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скота (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лошадей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волов)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107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Постройки: жилые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нежилые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Церкви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9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Школы и учащ-ся: министерская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Мальчиков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Девочек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62068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Продолжение таблицы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7" y="548680"/>
            <a:ext cx="835292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    Как известно, в конце 50-х, начале 60-х годов </a:t>
            </a:r>
            <a:r>
              <a:rPr lang="en-US" sz="2000" dirty="0" smtClean="0"/>
              <a:t>XIX</a:t>
            </a:r>
            <a:r>
              <a:rPr lang="ru-RU" sz="2000" dirty="0" smtClean="0"/>
              <a:t> века  после подписания </a:t>
            </a:r>
            <a:r>
              <a:rPr lang="ru-RU" sz="2000" dirty="0" err="1" smtClean="0"/>
              <a:t>Айгуньского</a:t>
            </a:r>
            <a:r>
              <a:rPr lang="ru-RU" sz="2000" dirty="0" smtClean="0"/>
              <a:t> договора (1858 г.) и Пекинского трактата (1860 г.) о разделе границ между Китаем и Россией, началось интенсивное изучение морского побережья  Японского моря.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     В 1861 году экипаж клипера «Гайдамак» под командованием Алексея Алексеевича </a:t>
            </a:r>
            <a:r>
              <a:rPr lang="ru-RU" sz="2000" dirty="0" err="1" smtClean="0"/>
              <a:t>Пещурова</a:t>
            </a:r>
            <a:r>
              <a:rPr lang="ru-RU" sz="2000" dirty="0" smtClean="0"/>
              <a:t> провел гидрографические исследования и описи залива Восток.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     И вот вопрос – жили ли люди на нашем побережье уже в то время?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     В рапорте к Начальнику эскадры в Китайском море от 2 августа 1862 года А.А. Пещуров представил карты залива Восток с частью берега от этого залива до залива Америка и гавани Гайдамак. В этом же рапорте он отмечает: «В открытых морскому прибою залива Восток  бухтах встречаются одинокие юрты китайцев, собирающих морскую капусту, но и этого бродячего, бедного поселения очень не много…».</a:t>
            </a:r>
            <a:endParaRPr lang="ru-RU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80648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К 1911 году </a:t>
            </a:r>
            <a:r>
              <a:rPr lang="ru-RU" b="1" dirty="0" smtClean="0"/>
              <a:t>на мысе </a:t>
            </a:r>
            <a:r>
              <a:rPr lang="ru-RU" b="1" dirty="0" err="1" smtClean="0"/>
              <a:t>Пашинникова</a:t>
            </a:r>
            <a:r>
              <a:rPr lang="ru-RU" b="1" dirty="0" smtClean="0"/>
              <a:t> </a:t>
            </a:r>
            <a:r>
              <a:rPr lang="ru-RU" dirty="0" smtClean="0"/>
              <a:t>обустроился крестьянин </a:t>
            </a:r>
            <a:r>
              <a:rPr lang="ru-RU" b="1" dirty="0" smtClean="0"/>
              <a:t>Иосиф Николаевич Мохначук</a:t>
            </a:r>
            <a:r>
              <a:rPr lang="ru-RU" dirty="0" smtClean="0"/>
              <a:t>: построил дом, сарай, обзавелся хозяйством и занялся рыбной ловлей.  Здесь же проживал и занимался рыбным промыслом </a:t>
            </a:r>
            <a:r>
              <a:rPr lang="ru-RU" b="1" dirty="0" smtClean="0"/>
              <a:t>Михаил Игнатьевич Марков</a:t>
            </a:r>
            <a:r>
              <a:rPr lang="ru-RU" dirty="0" smtClean="0"/>
              <a:t>. Он имел мазанный домик, крытый соломой, сарай и погреб. Для рыбной ловли имел кунгас и лодку, закидной и ставной неводы.</a:t>
            </a:r>
          </a:p>
          <a:p>
            <a:pPr algn="just"/>
            <a:r>
              <a:rPr lang="ru-RU" dirty="0" smtClean="0"/>
              <a:t>    В 1912 году у мыса </a:t>
            </a:r>
            <a:r>
              <a:rPr lang="ru-RU" dirty="0" err="1" smtClean="0"/>
              <a:t>Ланчасы</a:t>
            </a:r>
            <a:r>
              <a:rPr lang="ru-RU" dirty="0" smtClean="0"/>
              <a:t> и у мыса </a:t>
            </a:r>
            <a:r>
              <a:rPr lang="ru-RU" dirty="0" err="1" smtClean="0"/>
              <a:t>Де-Ливрона</a:t>
            </a:r>
            <a:r>
              <a:rPr lang="ru-RU" dirty="0" smtClean="0"/>
              <a:t>  и вдоль залива Восток от мыса Пущина до мыса Лихачева в основном корейские </a:t>
            </a:r>
            <a:r>
              <a:rPr lang="ru-RU" dirty="0" err="1" smtClean="0"/>
              <a:t>капустопромышлениики</a:t>
            </a:r>
            <a:r>
              <a:rPr lang="ru-RU" dirty="0" smtClean="0"/>
              <a:t> занимались заготовкой морской капусты.</a:t>
            </a:r>
          </a:p>
          <a:p>
            <a:pPr algn="just"/>
            <a:r>
              <a:rPr lang="ru-RU" dirty="0" smtClean="0"/>
              <a:t>    А в бухте Гайдамак в фактории графа Г.Г. </a:t>
            </a:r>
            <a:r>
              <a:rPr lang="ru-RU" dirty="0" err="1" smtClean="0"/>
              <a:t>Кейзерлинга</a:t>
            </a:r>
            <a:r>
              <a:rPr lang="ru-RU" dirty="0" smtClean="0"/>
              <a:t> произошли большие перемены.  По объективным причинам  он перестал заниматься китовым промыслом. Основными занятиями стали бочарное производство, ловля и переработка рыбы.</a:t>
            </a:r>
          </a:p>
          <a:p>
            <a:pPr algn="just"/>
            <a:r>
              <a:rPr lang="ru-RU" dirty="0" smtClean="0"/>
              <a:t>    Начиная с 1913 года, были произведены земельные разграничения  и составлены земельные планы хуторов. Так вблизи бухты Гайдамак землемером </a:t>
            </a:r>
            <a:r>
              <a:rPr lang="ru-RU" dirty="0" err="1" smtClean="0"/>
              <a:t>Брышкиным</a:t>
            </a:r>
            <a:r>
              <a:rPr lang="ru-RU" dirty="0" smtClean="0"/>
              <a:t> был отведен хуторный участок Начальнику </a:t>
            </a:r>
            <a:r>
              <a:rPr lang="ru-RU" dirty="0" err="1" smtClean="0"/>
              <a:t>Душкинской</a:t>
            </a:r>
            <a:r>
              <a:rPr lang="ru-RU" dirty="0" smtClean="0"/>
              <a:t> почтово-телеграфной конторы Семену Петровичу </a:t>
            </a:r>
            <a:r>
              <a:rPr lang="ru-RU" dirty="0" err="1" smtClean="0"/>
              <a:t>Тверетинову</a:t>
            </a:r>
            <a:r>
              <a:rPr lang="ru-RU" dirty="0" smtClean="0"/>
              <a:t> под названием </a:t>
            </a:r>
            <a:r>
              <a:rPr lang="ru-RU" b="1" dirty="0" smtClean="0"/>
              <a:t>хутор  №  1 «Семеновский»  </a:t>
            </a:r>
            <a:r>
              <a:rPr lang="ru-RU" dirty="0" smtClean="0"/>
              <a:t>общей площадью удобной земли 108 десятин. </a:t>
            </a:r>
            <a:r>
              <a:rPr lang="ru-RU" sz="2000" b="1" dirty="0" smtClean="0"/>
              <a:t>Этот хутор в 1918 году дал начало будущей деревне Ливадия (территория за школой № </a:t>
            </a:r>
            <a:r>
              <a:rPr lang="ru-RU" sz="2000" b="1" dirty="0" smtClean="0"/>
              <a:t>26, ближе к карьеру).</a:t>
            </a:r>
            <a:endParaRPr lang="ru-RU" sz="2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67544" y="644519"/>
            <a:ext cx="828092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1913 году землемером Приморского переселенческого района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Брышкиным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отведен земельный надел под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хутор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Ланчасы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(А.Д. Лелякова). Участок включал мыс Рифовый и землю за озером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Ланчасы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вдоль ручья Быстрый, всего 223, 58 десятин. Позже в 20-е годы его владельцем станет Н.Д. Золотов.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67544" y="1881700"/>
            <a:ext cx="84249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хутор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Киселева А.И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«Заозерный»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было отведено 153 десятины за хутором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Ланчасы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99588" y="4005063"/>
          <a:ext cx="7776867" cy="2088230"/>
        </p:xfrm>
        <a:graphic>
          <a:graphicData uri="http://schemas.openxmlformats.org/drawingml/2006/table">
            <a:tbl>
              <a:tblPr/>
              <a:tblGrid>
                <a:gridCol w="1944029"/>
                <a:gridCol w="1944029"/>
                <a:gridCol w="1944029"/>
                <a:gridCol w="972390"/>
                <a:gridCol w="972390"/>
              </a:tblGrid>
              <a:tr h="758817">
                <a:tc rowSpan="2">
                  <a:txBody>
                    <a:bodyPr/>
                    <a:lstStyle/>
                    <a:p>
                      <a:pPr marL="36703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населенных пунктов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Уезд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Волость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населения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05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муж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жен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408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Душкино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село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Ольгинский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Новолитовская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124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408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Зембрены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дер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тоже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тоже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196" name="Rectangle 4"/>
          <p:cNvSpPr>
            <a:spLocks noChangeArrowheads="1"/>
          </p:cNvSpPr>
          <p:nvPr/>
        </p:nvSpPr>
        <p:spPr bwMode="auto">
          <a:xfrm rot="10800000" flipV="1">
            <a:off x="0" y="1867737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Численность населения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1913 год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1323975"/>
          <a:ext cx="7920881" cy="4625304"/>
        </p:xfrm>
        <a:graphic>
          <a:graphicData uri="http://schemas.openxmlformats.org/drawingml/2006/table">
            <a:tbl>
              <a:tblPr/>
              <a:tblGrid>
                <a:gridCol w="452994"/>
                <a:gridCol w="3435125"/>
                <a:gridCol w="2003389"/>
                <a:gridCol w="1014253"/>
                <a:gridCol w="1015120"/>
              </a:tblGrid>
              <a:tr h="763305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Населенные пункты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семей/фанз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5855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Мужч.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Женщ.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6949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Зембрены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корейцы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китайцы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-/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86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95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С.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Душкино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корейцы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китайцы,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проживающ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в селении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китайцы, прожив. на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надельн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землях сельского общества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115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торговцев – 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ремесленных рабочих - 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-/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357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306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49" marR="61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486855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Корейцев и китайцев, проживающих на землях сельских обществ в 1913 году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1716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Казенные  оброчные статьи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72200" y="1844824"/>
            <a:ext cx="2386608" cy="42035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Землемером Селиверстовым на побережье гавани Гайдамак  в 1913 году произведен отвод земли казенной оброчной статьи «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Гайдамакская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всего 30,35 десятин. </a:t>
            </a:r>
          </a:p>
          <a:p>
            <a:pPr lv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Также в 1913 году был отведен надел казенной оброчной статьи «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Гайдамакская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(всего 109,20 десятин) и «Мыс Пещуров» (всего 361,6 десятин). 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 descr="F:\издательство\22.t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761" b="11761"/>
          <a:stretch>
            <a:fillRect/>
          </a:stretch>
        </p:blipFill>
        <p:spPr bwMode="auto">
          <a:xfrm>
            <a:off x="539552" y="260648"/>
            <a:ext cx="5698976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6" y="548681"/>
          <a:ext cx="8424936" cy="1384300"/>
        </p:xfrm>
        <a:graphic>
          <a:graphicData uri="http://schemas.openxmlformats.org/drawingml/2006/table">
            <a:tbl>
              <a:tblPr/>
              <a:tblGrid>
                <a:gridCol w="511967"/>
                <a:gridCol w="1535899"/>
                <a:gridCol w="1023933"/>
                <a:gridCol w="1535899"/>
                <a:gridCol w="1541789"/>
                <a:gridCol w="1193048"/>
                <a:gridCol w="1082401"/>
              </a:tblGrid>
              <a:tr h="813862"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Название села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Лесной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Бондарный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Кирпичный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Ловля морской капусты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Рыбный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144"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Зембрены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144"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Душкино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1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57" marR="622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-1185028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Какими промыслами и сколько семей в селении занимаются в 1914 году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38610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95536" y="2143867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Кроме с.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Душкино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д.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Зембрены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наших местах никакие другие деревни еще не образовались.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наконец-то в 1915 году появились в статистике и наши два первых хутора.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386967"/>
            <a:ext cx="8676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Ведомость о числе корейцев и китайцев по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Новолитовской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волости за 1915 г.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95538" y="3789039"/>
          <a:ext cx="8352925" cy="2908945"/>
        </p:xfrm>
        <a:graphic>
          <a:graphicData uri="http://schemas.openxmlformats.org/drawingml/2006/table">
            <a:tbl>
              <a:tblPr/>
              <a:tblGrid>
                <a:gridCol w="999347"/>
                <a:gridCol w="3353030"/>
                <a:gridCol w="1000137"/>
                <a:gridCol w="1000137"/>
                <a:gridCol w="1000137"/>
                <a:gridCol w="1000137"/>
              </a:tblGrid>
              <a:tr h="234015">
                <a:tc row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Селения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Корейцы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Китайцы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4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Мужч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Женщ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Мужч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Женщ.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23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Домашлино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23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Зембрены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236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199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23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Душкино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194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Хут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Семеновский С.П.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Тверетинова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23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Хут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Ланчасы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А.Д. Лелякова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316" marR="62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412776"/>
            <a:ext cx="840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38610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96008" y="40134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48408" y="41658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11560" y="507375"/>
            <a:ext cx="828092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1915 году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бухте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Тафуин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русский рыбопромышленник князь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Николай Николаевич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Шаховский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построил крабоконсервный завод. В этом году на заводе работали: русские мужчины 15 человек, русские женщины - 40 чел., русско-поданные корейцы 3 чел., иностранцы: корейцы - 10 чел., китайцы - 15 чел.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Постройки, находящиеся на участке: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Квартирный дом фабрики – 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Машинное отделение – 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Стеклянный аппарат – 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 для рабочих – 2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Коптилка – 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Пахгауз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Ледник малый и большой – 2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Сарай – 2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 для желтых рабочих – 3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11560" y="4986684"/>
            <a:ext cx="8136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материалах переписи 1915 года еще указан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новый хутор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Пищуровъ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 в составе 1 семьи из 3-х человек.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539552" y="360507"/>
            <a:ext cx="806489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сезон 1916 года в бухте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Паловай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Средняя» под № 71 л.А на рыбном участке промышлял рыбу крестьянин д.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Душкино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Матвей Максимович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Богдыль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этом районе уже давно рыбалкой и заготовкой морской капусты занимались корейцы.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переписи 1917 года на хуторе «Заозерный» было 6 хозяйств, из них с наемными рабочими 1, остальные 5 проживали без наемных рабочих. В числе наемных рабочих было 5 корейцев. Всего жителей 37 человек, в т.ч. 10 женщин.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хуторе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Ланчасы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было 8 хозяйств, с наемными рабочими 2 хозяйства, остальные без наемных рабочих. В числе наемных рабочих было 7 корейцев. Всего жителей 44 человека, из них 17 женщин.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83568" y="3300315"/>
            <a:ext cx="84604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сводкам на январь 1917 года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Зембрены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располагались:                </a:t>
            </a:r>
            <a:endParaRPr kumimoji="0" lang="ru-RU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Каменных домов -  1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Деревян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домов – 25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Число жилых зданий – 25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Число нежилых зданий – 17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Число построенных фанз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корейск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60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д.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Душкино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Каменных домов – 1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Деревянных домов – 40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Число жилых зданий – 32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Число нежилых зданий – 6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Число построенных фанз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корейск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80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83567" y="1628800"/>
          <a:ext cx="7992888" cy="3390140"/>
        </p:xfrm>
        <a:graphic>
          <a:graphicData uri="http://schemas.openxmlformats.org/drawingml/2006/table">
            <a:tbl>
              <a:tblPr/>
              <a:tblGrid>
                <a:gridCol w="1997826"/>
                <a:gridCol w="999309"/>
                <a:gridCol w="999309"/>
                <a:gridCol w="1997826"/>
                <a:gridCol w="999309"/>
                <a:gridCol w="999309"/>
              </a:tblGrid>
              <a:tr h="561662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селений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дес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крест. земли под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хуторных владений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дес. частновлад. земли под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1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Распаш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Сенокосн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Угод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Распаш.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Сенокон. Угод.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Зембрены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Хут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Ланчасы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½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Хут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Заозерный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3½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Хут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Семеновский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2½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с.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Душкино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300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410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069" marR="65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39552" y="219753"/>
            <a:ext cx="81369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Ведомость о количестве десятин распашки и сенокосных угодий на крестьянских и частновладельческих землях в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Душкинской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волости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Ольгинского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уезда Приморской области за 1918 год       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589240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бухте </a:t>
            </a:r>
            <a:r>
              <a:rPr lang="ru-RU" dirty="0" err="1" smtClean="0"/>
              <a:t>Тафуин</a:t>
            </a:r>
            <a:r>
              <a:rPr lang="ru-RU" dirty="0" smtClean="0"/>
              <a:t> все также находился крабовый завод Н.Н. Шаховского, а в бухте Гайдамак – бондарный завод некоего Н.Т. </a:t>
            </a:r>
            <a:r>
              <a:rPr lang="ru-RU" dirty="0" err="1" smtClean="0"/>
              <a:t>Грибули</a:t>
            </a:r>
            <a:r>
              <a:rPr lang="ru-RU" dirty="0" smtClean="0"/>
              <a:t>. Вероятно, он был агентом графа </a:t>
            </a:r>
            <a:r>
              <a:rPr lang="ru-RU" dirty="0" err="1" smtClean="0"/>
              <a:t>Кейзерлинга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95536" y="152203"/>
            <a:ext cx="8352928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так давно в историческом архиве г. Владивостока обнаружены документы, проливающие свет на вопрос о появлении деревни Ливадия. К сожалению, конкретной даты образования деревни пока не найдено. Но на основе документов можно сделать вывод, что к декабрю 1920 года у поселения в бухте Гайдамак уже было название Ливадия: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«Выписка из протокола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 Ливадия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Новолитовской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волости Общего собрания граждан от 18 декабря 1920 года.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выборе председателя.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Единогласно избран председателем за отказом гр.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Дзевышек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гр.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Иоаким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Кривонос….».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декабрю 1920 года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д. Ливадия сложилось свое сельское общество из 15 домохозяев.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следующий документ вообще дает почти полную картину образования деревни Ливадия.</a:t>
            </a:r>
            <a:r>
              <a:rPr lang="ru-RU" dirty="0" smtClean="0"/>
              <a:t> Из доклада Помощника Агента по </a:t>
            </a:r>
            <a:r>
              <a:rPr lang="ru-RU" dirty="0" err="1" smtClean="0"/>
              <a:t>Ольгинскому</a:t>
            </a:r>
            <a:r>
              <a:rPr lang="ru-RU" dirty="0" smtClean="0"/>
              <a:t> уезду Скоробогатова И.А. от 20 мая 1921 года:</a:t>
            </a:r>
            <a:r>
              <a:rPr lang="ru-RU" b="1" i="1" dirty="0" smtClean="0"/>
              <a:t> «…</a:t>
            </a:r>
            <a:r>
              <a:rPr lang="ru-RU" i="1" dirty="0" smtClean="0"/>
              <a:t>Во вновь образовавшуюся д. Ливадия переселились крестьяне из д. </a:t>
            </a:r>
            <a:r>
              <a:rPr lang="ru-RU" i="1" dirty="0" err="1" smtClean="0"/>
              <a:t>Кирилловка</a:t>
            </a:r>
            <a:r>
              <a:rPr lang="ru-RU" i="1" dirty="0" smtClean="0"/>
              <a:t> – 4 человека, </a:t>
            </a:r>
            <a:r>
              <a:rPr lang="ru-RU" i="1" dirty="0" err="1" smtClean="0"/>
              <a:t>Крещенки</a:t>
            </a:r>
            <a:r>
              <a:rPr lang="ru-RU" i="1" dirty="0" smtClean="0"/>
              <a:t> – 8 человек, из Сибири Омской губернии – 3 человека и </a:t>
            </a:r>
            <a:r>
              <a:rPr lang="ru-RU" b="1" i="1" dirty="0" smtClean="0"/>
              <a:t>гражданин Мартын </a:t>
            </a:r>
            <a:r>
              <a:rPr lang="ru-RU" b="1" i="1" dirty="0" err="1" smtClean="0"/>
              <a:t>Дзевишек</a:t>
            </a:r>
            <a:r>
              <a:rPr lang="ru-RU" b="1" i="1" dirty="0" smtClean="0"/>
              <a:t> с хутора Савицкого</a:t>
            </a:r>
            <a:r>
              <a:rPr lang="ru-RU" i="1" dirty="0" smtClean="0"/>
              <a:t>, как временно проживающий на оном за отсутствием хозяина. Все переселившиеся крестьяне вынуждены были перебраться на новые места из своих старых обществ за неимением у них земли, пригодной для обработки и производства посевов, каковые бы давали урожаи, достаточные для пропитания…</a:t>
            </a:r>
            <a:endParaRPr lang="ru-RU" dirty="0" smtClean="0"/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611560" y="417649"/>
            <a:ext cx="7704856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Крестьяне 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переселились 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земли никому не сданные как в аренду, так и никому не наделенные к обрабатыванию на сих землях деревни Ливадия.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Вновь образованная д. Ливадия, построенная упомянутыми выходцами крестьянами, расположена на смежных между собою нижеследующих землях: 1) 500 десятин на мысе «Пещуров» при бухтах «Гайдамак»,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Тафуин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и др., т. е. оброчная статья, 2) 300 десятин церковных земель, отведенных ранее для нужд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Душкинского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церковного причта и 3) казенные земли и несколько хуторов, расположенных вдоль границ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Душкинских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Зембренских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наделов. Все поименованные земли в большей части, в н.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находятся в нетронутом состоянии и Управлением Государственных имуществ никому не сданы в аренду за исключением нескольких десятков десятин, обрабатываемых самовольно поселившимися корейцами. Кроме того из оброчной статьи на мысе «Пещуров» 8½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дес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Управлением Государственных имуществ сданы под завод при бухте «Гайдамак» и 50 десятин в текущем году сданы под завод, расположенный при бухте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Тафуин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», остальные вышеупомянутые земли свободны. Все означенные свободные земли, за исключением расположенных на мысе «Пещуров» сдаются в аренду корейцам гражданами деревень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Душкино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Зембрены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несмотря на то, что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Душкинцы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имеют 100 десятинный надел земли, каковую за малым исключением сдают также в аренду корейцам, а сами занимаются морскими промыслами….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cer\Documents\для меня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69913"/>
            <a:ext cx="5400599" cy="571817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372200" y="1340768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Морская карта 1862 года </a:t>
            </a:r>
            <a:r>
              <a:rPr lang="ru-RU" dirty="0" smtClean="0"/>
              <a:t>(из архива Вараввы В.В.)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611560" y="223505"/>
            <a:ext cx="784887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«…полагаю необходимым поддержать ходатайство граждан д. Ливадия перед Управлением Государственных имуществ о закреплении за ними выше перечисленных земельных угодий, хотя бы за исключением церковных земель, по закреплении указанного отреза образовать из поселка Ливадия самостоятельную Административную сельскую единицу».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539552" y="1827410"/>
            <a:ext cx="813690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Напрашивается осторожный вывод, что деревня Ливадия берет свое начало с лета 1918 года. В числе первых жителей деревни Ливадия в разное время прибыли следующие крестьяне.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села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Кирилловка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прибыли переселенцы  с семьями: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Губкин Филипп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Емельянович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Кривонос Аким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Минович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Дудко Мартын Данилович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Школенок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Петр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Фадеевич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Чернов К.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Зарюта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Григорий Осипович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Исаченко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Ануфрий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Яковлевич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села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Душкино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Остроградский Егор Михайлович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827584" y="372288"/>
            <a:ext cx="756084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же представляла из себя деревня Ливадия в 1921 году?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 доклада    Председателя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Душкинской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Волостной Земской управы  П. Корец в Отдел местного хозяйства и управления от 10 июня 1921 года: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«… Так называемая деревня Ливадия, состоящая в настоящее время из 5 жилых и 2 не жилых домов числится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Новолитовской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волости….» .</a:t>
            </a:r>
          </a:p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Деревушка наша совсем крохотная. Поэтому в статистику попадет только через много лет.</a:t>
            </a:r>
            <a:r>
              <a:rPr lang="ru-RU" dirty="0" smtClean="0"/>
              <a:t> </a:t>
            </a:r>
          </a:p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ходе выборов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1923 года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территории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Сучанской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волости в числе других были созданы Душкинский,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Ливадийский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Лагонештский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Зембреновский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сельсоветы.</a:t>
            </a:r>
            <a:r>
              <a:rPr lang="ru-RU" dirty="0" smtClean="0"/>
              <a:t> </a:t>
            </a:r>
          </a:p>
          <a:p>
            <a:pPr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бухте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Тафуин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 также работал крабоконсервный завод Н.Н. Шаховского. На нем работали 50 человек русских рабочих.  Но в 1924 году Н.Н. Шаховской продал завод государству, и он стал называться 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Дальгосрыбпром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Пещурова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Поселок рабочих разрастался вокруг завода. 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611560" y="929769"/>
            <a:ext cx="799288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В 1924 году за озером </a:t>
            </a:r>
            <a:r>
              <a:rPr lang="ru-RU" dirty="0" err="1" smtClean="0"/>
              <a:t>Ланчасы</a:t>
            </a:r>
            <a:r>
              <a:rPr lang="ru-RU" dirty="0" smtClean="0"/>
              <a:t> (</a:t>
            </a:r>
            <a:r>
              <a:rPr lang="ru-RU" dirty="0" err="1" smtClean="0"/>
              <a:t>Ливадийское</a:t>
            </a:r>
            <a:r>
              <a:rPr lang="ru-RU" dirty="0" smtClean="0"/>
              <a:t>) </a:t>
            </a:r>
            <a:r>
              <a:rPr lang="ru-RU" dirty="0" err="1" smtClean="0"/>
              <a:t>Землеуправлением</a:t>
            </a:r>
            <a:r>
              <a:rPr lang="ru-RU" dirty="0" smtClean="0"/>
              <a:t> был отведен земельный участок под хутор для </a:t>
            </a:r>
            <a:r>
              <a:rPr lang="ru-RU" b="1" dirty="0" err="1" smtClean="0"/>
              <a:t>Абраменко</a:t>
            </a:r>
            <a:r>
              <a:rPr lang="ru-RU" dirty="0" smtClean="0"/>
              <a:t> </a:t>
            </a:r>
            <a:r>
              <a:rPr lang="ru-RU" b="1" dirty="0" smtClean="0"/>
              <a:t>Нила Ивановича, </a:t>
            </a:r>
            <a:r>
              <a:rPr lang="ru-RU" b="1" dirty="0" err="1" smtClean="0"/>
              <a:t>Кечкина</a:t>
            </a:r>
            <a:r>
              <a:rPr lang="ru-RU" b="1" dirty="0" smtClean="0"/>
              <a:t> Ивана Николаевича и Гладких Григория Георгиевича </a:t>
            </a:r>
            <a:r>
              <a:rPr lang="ru-RU" dirty="0" smtClean="0"/>
              <a:t>(два последних проживали в с. </a:t>
            </a:r>
            <a:r>
              <a:rPr lang="ru-RU" dirty="0" err="1" smtClean="0"/>
              <a:t>Душкино</a:t>
            </a:r>
            <a:r>
              <a:rPr lang="ru-RU" dirty="0" smtClean="0"/>
              <a:t>). Всего 73,07 десятин. Этот участок имел смежные земли с хутором «Заозерный» и землями крестьян дер. </a:t>
            </a:r>
            <a:r>
              <a:rPr lang="ru-RU" dirty="0" err="1" smtClean="0"/>
              <a:t>Зембрены</a:t>
            </a:r>
            <a:r>
              <a:rPr lang="ru-RU" dirty="0" smtClean="0"/>
              <a:t>. </a:t>
            </a: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В этом же году землемер Владивостокского Окружного Земельного Управления Обухов произвел съемку и составил план земельного надела для хутора </a:t>
            </a:r>
            <a:r>
              <a:rPr lang="ru-RU" b="1" dirty="0" err="1" smtClean="0"/>
              <a:t>Мозеса</a:t>
            </a:r>
            <a:r>
              <a:rPr lang="ru-RU" b="1" dirty="0" smtClean="0"/>
              <a:t> Вида Яновича. </a:t>
            </a:r>
            <a:r>
              <a:rPr lang="ru-RU" dirty="0" smtClean="0"/>
              <a:t>Всего 50,80 десятин. Хутор расположился недалеко от хуторов «Заозерный» и хутора </a:t>
            </a:r>
            <a:r>
              <a:rPr lang="ru-RU" dirty="0" err="1" smtClean="0"/>
              <a:t>Абраменко</a:t>
            </a:r>
            <a:r>
              <a:rPr lang="ru-RU" dirty="0" smtClean="0"/>
              <a:t>.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</a:t>
            </a:r>
            <a:endParaRPr kumimoji="0" lang="ru-RU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683568" y="4169841"/>
            <a:ext cx="792088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землях, где позже располагался зверосовхоз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Ливадийский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1925 году был выделен участок земли под хутор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Сын-Ван-Сы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Тазовский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пяти братьев тазов, которые занимались огородничеством. Участок отведен Владивостокской Уездной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Земкомиссией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Всего 77,30 десятин. Смежными землями участка были: оброчная статья «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Гайдамакская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трудовой надел корейского населения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Тафуин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(134,10 десятин), а также земли крестьян деревни Ливадия.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95536" y="285055"/>
            <a:ext cx="835292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районе бухты Танюши (Тихая</a:t>
            </a:r>
            <a:r>
              <a:rPr kumimoji="0" lang="ru-RU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заводь)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20-е годы образована оброчная статья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«Рыбалка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22701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октябре 1925 года Владивостокской Уездной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Земкомиссией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была утверждена Земельная запись на право пользования землею, находящейся в Приморской губернии, Владивостокском уезде,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Владимиро-Александровской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волости под названием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«деревня Ливадия».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Всего в участке 1483,40 десятин земли или 1620,61 га.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только после этого деревня Ливадия появилась в статистических сводках Дальневосточного края.</a:t>
            </a:r>
          </a:p>
          <a:p>
            <a:pPr indent="2270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Подведем итог.</a:t>
            </a:r>
          </a:p>
          <a:p>
            <a:pPr lvl="0" indent="2270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2270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3071810"/>
          <a:ext cx="7500990" cy="2071704"/>
        </p:xfrm>
        <a:graphic>
          <a:graphicData uri="http://schemas.openxmlformats.org/drawingml/2006/table">
            <a:tbl>
              <a:tblPr/>
              <a:tblGrid>
                <a:gridCol w="3750103"/>
                <a:gridCol w="3750887"/>
              </a:tblGrid>
              <a:tr h="25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Населенный пункт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Год образования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с. </a:t>
                      </a:r>
                      <a:r>
                        <a:rPr lang="ru-RU" sz="1600" dirty="0" err="1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Душкино</a:t>
                      </a:r>
                      <a:endParaRPr lang="ru-RU" sz="1600" dirty="0"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1890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с. </a:t>
                      </a:r>
                      <a:r>
                        <a:rPr lang="ru-RU" sz="1600" dirty="0" err="1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Зембрены</a:t>
                      </a:r>
                      <a:endParaRPr lang="ru-RU" sz="1600" dirty="0"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1907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д. </a:t>
                      </a:r>
                      <a:r>
                        <a:rPr lang="ru-RU" sz="1600" dirty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Ливадия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предпол</a:t>
                      </a:r>
                      <a:r>
                        <a:rPr lang="ru-RU" sz="1600" dirty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. 1918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п. </a:t>
                      </a:r>
                      <a:r>
                        <a:rPr lang="ru-RU" sz="1600" dirty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Средняя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предпол.1928</a:t>
                      </a:r>
                      <a:endParaRPr lang="ru-RU" sz="1600" dirty="0"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п. </a:t>
                      </a: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Южно-Морской (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Тафуин</a:t>
                      </a: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) </a:t>
                      </a:r>
                      <a:endParaRPr lang="ru-RU" sz="1600" dirty="0"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1915</a:t>
                      </a:r>
                      <a:endParaRPr lang="ru-RU" sz="1600" dirty="0"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с</a:t>
                      </a:r>
                      <a:r>
                        <a:rPr lang="ru-RU" sz="1600" dirty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. Анна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1928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п. </a:t>
                      </a:r>
                      <a:r>
                        <a:rPr lang="ru-RU" sz="1600" dirty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Авангард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1935</a:t>
                      </a:r>
                      <a:endParaRPr lang="ru-RU" sz="1600" dirty="0"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0034" y="5357826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момента заселения бухты Гайдамак прошла с небольшим сотня лет. И на месте дремучего леса стоит микрорайон под названием «Ливадия»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39552" y="908721"/>
          <a:ext cx="8136904" cy="4119142"/>
        </p:xfrm>
        <a:graphic>
          <a:graphicData uri="http://schemas.openxmlformats.org/drawingml/2006/table">
            <a:tbl>
              <a:tblPr/>
              <a:tblGrid>
                <a:gridCol w="857401"/>
                <a:gridCol w="1933355"/>
                <a:gridCol w="1210449"/>
                <a:gridCol w="1462624"/>
                <a:gridCol w="1126390"/>
                <a:gridCol w="1546685"/>
              </a:tblGrid>
              <a:tr h="941843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по порядку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Районы и населенные пункты   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Род населенного пункта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хозяйств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жителей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Прежн. администр. принадлежн.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89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IX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Сучанский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126"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Душкино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Сел.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77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363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В-Алек.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126"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Зембрены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˝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232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˝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086"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Консервный завод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завод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67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72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В-Алек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126"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Ливадия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Сел.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401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˝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251"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Ручьи (Заозерный)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Хут.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94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˝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54" marR="68154" marT="107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244722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Список населенных мест по Владивостокскому округу ДВК, 1926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Карта 1925 года. </a:t>
            </a:r>
            <a:r>
              <a:rPr lang="ru-RU" sz="3100" dirty="0" smtClean="0"/>
              <a:t>Нанесена деревня Ливадия</a:t>
            </a:r>
            <a:endParaRPr lang="ru-RU" sz="3100" dirty="0"/>
          </a:p>
        </p:txBody>
      </p:sp>
      <p:pic>
        <p:nvPicPr>
          <p:cNvPr id="3" name="Picture 2" descr="H:\фото карты ливад, м. пещур\Ливад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00173"/>
            <a:ext cx="6120680" cy="5115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723349"/>
            <a:ext cx="748883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Список населенных мест Дальневосточного края по материалам Всесоюзной переписи населения 17 декабря 1926 года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7" y="1484784"/>
          <a:ext cx="8568951" cy="4680519"/>
        </p:xfrm>
        <a:graphic>
          <a:graphicData uri="http://schemas.openxmlformats.org/drawingml/2006/table">
            <a:tbl>
              <a:tblPr/>
              <a:tblGrid>
                <a:gridCol w="1513822"/>
                <a:gridCol w="1840257"/>
                <a:gridCol w="616121"/>
                <a:gridCol w="689623"/>
                <a:gridCol w="596762"/>
                <a:gridCol w="936104"/>
                <a:gridCol w="792088"/>
                <a:gridCol w="504056"/>
                <a:gridCol w="619648"/>
                <a:gridCol w="460470"/>
              </a:tblGrid>
              <a:tr h="55043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Название населенного места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Сельский совет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Число хозяйств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Население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4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крест. типа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прочие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Times New Roman"/>
                        </a:rPr>
                        <a:t>преобл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. народность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число хозяйств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муж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жен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Дункоши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Душкинский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23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83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Русск.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65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231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187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418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Зиновьев хут.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тоже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Укр.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Ливадия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Ливадийский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14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28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Русск.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45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81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Тафуин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Хэтомучанский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33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46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Корейск.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93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65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158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Зембрены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Зембреновский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54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55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Укр.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35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134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113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247</a:t>
                      </a: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41524" marR="41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Карта 1936 года</a:t>
            </a:r>
            <a:endParaRPr lang="ru-RU" dirty="0"/>
          </a:p>
        </p:txBody>
      </p:sp>
      <p:pic>
        <p:nvPicPr>
          <p:cNvPr id="51204" name="Picture 4" descr="C:\Users\ucer\Documents\для меня\1936 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3"/>
            <a:ext cx="756084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                         Использованные источники: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1844824"/>
            <a:ext cx="69847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1 Фонды РГИА ДВ г. Владивосток</a:t>
            </a:r>
          </a:p>
          <a:p>
            <a:r>
              <a:rPr lang="ru-RU" dirty="0" smtClean="0"/>
              <a:t>2 Фонды ГАПК г. Владивосток</a:t>
            </a:r>
          </a:p>
          <a:p>
            <a:r>
              <a:rPr lang="ru-RU" dirty="0" smtClean="0"/>
              <a:t>3 Приморская краевая публичная библиотека им. А.М. Горького г. Владивосток</a:t>
            </a:r>
          </a:p>
          <a:p>
            <a:r>
              <a:rPr lang="ru-RU" dirty="0" smtClean="0"/>
              <a:t>4 Архив Варавва В.В.</a:t>
            </a:r>
          </a:p>
          <a:p>
            <a:r>
              <a:rPr lang="ru-RU" dirty="0" smtClean="0"/>
              <a:t>5 Фонды архива г. Находка</a:t>
            </a:r>
          </a:p>
          <a:p>
            <a:r>
              <a:rPr lang="ru-RU" dirty="0" smtClean="0"/>
              <a:t>6 Фонды МВЦ г. Находка</a:t>
            </a:r>
          </a:p>
          <a:p>
            <a:r>
              <a:rPr lang="ru-RU" dirty="0" smtClean="0"/>
              <a:t>5 Интернет</a:t>
            </a:r>
          </a:p>
          <a:p>
            <a:r>
              <a:rPr lang="ru-RU" dirty="0" smtClean="0"/>
              <a:t>6 Краеведческая литература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П. Ливадия</a:t>
            </a:r>
            <a:r>
              <a:rPr lang="ru-RU" smtClean="0"/>
              <a:t>, октябрь 2016 года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335088" cy="1066800"/>
          </a:xfrm>
        </p:spPr>
        <p:txBody>
          <a:bodyPr>
            <a:noAutofit/>
          </a:bodyPr>
          <a:lstStyle/>
          <a:p>
            <a:r>
              <a:rPr lang="ru-RU" sz="2400" b="0" dirty="0" smtClean="0">
                <a:solidFill>
                  <a:schemeClr val="tx1"/>
                </a:solidFill>
              </a:rPr>
              <a:t>Фрагмент карты 1869 года</a:t>
            </a:r>
            <a:endParaRPr lang="ru-RU" sz="2400" b="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Из этой карты видно, что на северо-западном  побережье бухты Гайдамак, юго-западном побережье бухты Средняя и на речке </a:t>
            </a:r>
            <a:r>
              <a:rPr lang="ru-RU" sz="1800" dirty="0" err="1" smtClean="0">
                <a:solidFill>
                  <a:schemeClr val="tx1"/>
                </a:solidFill>
              </a:rPr>
              <a:t>Сяудми</a:t>
            </a:r>
            <a:r>
              <a:rPr lang="ru-RU" sz="1800" dirty="0" smtClean="0">
                <a:solidFill>
                  <a:schemeClr val="tx1"/>
                </a:solidFill>
              </a:rPr>
              <a:t>  (р. Волчанка) стояло по одной фанзе </a:t>
            </a:r>
            <a:r>
              <a:rPr lang="ru-RU" sz="1800" dirty="0" err="1" smtClean="0">
                <a:solidFill>
                  <a:schemeClr val="tx1"/>
                </a:solidFill>
              </a:rPr>
              <a:t>манз</a:t>
            </a:r>
            <a:r>
              <a:rPr lang="ru-RU" sz="1800" dirty="0" smtClean="0">
                <a:solidFill>
                  <a:schemeClr val="tx1"/>
                </a:solidFill>
              </a:rPr>
              <a:t> (китайцев). 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051" name="Picture 3" descr="F:\издательство\1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4011" b="24011"/>
          <a:stretch>
            <a:fillRect/>
          </a:stretch>
        </p:blipFill>
        <p:spPr bwMode="auto">
          <a:xfrm>
            <a:off x="457200" y="188640"/>
            <a:ext cx="6019800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332656"/>
            <a:ext cx="820891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Когда в 1869 году в залив Восток зашел бриг «Император Александр </a:t>
            </a:r>
            <a:r>
              <a:rPr lang="en-US" dirty="0" smtClean="0"/>
              <a:t>II</a:t>
            </a:r>
            <a:r>
              <a:rPr lang="ru-RU" dirty="0" smtClean="0"/>
              <a:t>» под командованием шкипера </a:t>
            </a:r>
            <a:r>
              <a:rPr lang="ru-RU" dirty="0" err="1" smtClean="0"/>
              <a:t>Фридольфа</a:t>
            </a:r>
            <a:r>
              <a:rPr lang="ru-RU" dirty="0" smtClean="0"/>
              <a:t> Кирилловича Гека, то экипаж тоже  увидел небольшую китайскую деревню. На полях жители выращивали картофель, дыни, огурцы.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   Как видим не густо.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  Ближе к 1864 году вся Приморская область была разбита на крестьянские участки. Наша территория входила в состав 6 крестьянского участка.  Интенсивное заселение  всего участка началось с 1864 года. Но наша территория </a:t>
            </a:r>
            <a:r>
              <a:rPr lang="ru-RU" dirty="0"/>
              <a:t> </a:t>
            </a:r>
            <a:r>
              <a:rPr lang="ru-RU" dirty="0" smtClean="0"/>
              <a:t>вплоть до 90-х годов  оставалась малозаселенной, пока в бухтах Средняя, </a:t>
            </a:r>
            <a:r>
              <a:rPr lang="ru-RU" dirty="0" err="1" smtClean="0"/>
              <a:t>Тафуин</a:t>
            </a:r>
            <a:r>
              <a:rPr lang="ru-RU" dirty="0" smtClean="0"/>
              <a:t>, Анны не стали селиться корейцы с семьями, которые кроме сельского хозяйства  стали заниматься  ловлей крабов и рыбы.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   Но все же наступил момент, когда и в наших бухтах зазвучала русская речь. Летом 1890 года на берегу бухты Гайдамак, на косе, разделяющей бухту надвое, появились первые деревянные строения, задымились трубы </a:t>
            </a:r>
            <a:r>
              <a:rPr lang="ru-RU" dirty="0" err="1" smtClean="0"/>
              <a:t>китоперерабатывающей</a:t>
            </a:r>
            <a:r>
              <a:rPr lang="ru-RU" dirty="0" smtClean="0"/>
              <a:t> базы Акима Георгиевича </a:t>
            </a:r>
            <a:r>
              <a:rPr lang="ru-RU" dirty="0" err="1" smtClean="0"/>
              <a:t>Дыдымова</a:t>
            </a:r>
            <a:r>
              <a:rPr lang="ru-RU" dirty="0" smtClean="0"/>
              <a:t>. Были построены казармы, амбары, начали возделываться </a:t>
            </a:r>
            <a:r>
              <a:rPr lang="ru-RU" sz="2000" dirty="0" smtClean="0"/>
              <a:t> </a:t>
            </a:r>
            <a:r>
              <a:rPr lang="ru-RU" dirty="0" smtClean="0"/>
              <a:t>огороды.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99592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</a:rPr>
              <a:t>Бывшая база А.Г. </a:t>
            </a:r>
            <a:r>
              <a:rPr lang="ru-RU" sz="2000" b="0" dirty="0" err="1" smtClean="0">
                <a:solidFill>
                  <a:schemeClr val="tx1"/>
                </a:solidFill>
              </a:rPr>
              <a:t>Дыдымова</a:t>
            </a:r>
            <a:r>
              <a:rPr lang="ru-RU" sz="2000" b="0" dirty="0" smtClean="0">
                <a:solidFill>
                  <a:schemeClr val="tx1"/>
                </a:solidFill>
              </a:rPr>
              <a:t>  </a:t>
            </a:r>
            <a:r>
              <a:rPr lang="ru-RU" b="0" dirty="0" smtClean="0">
                <a:solidFill>
                  <a:schemeClr val="tx1"/>
                </a:solidFill>
              </a:rPr>
              <a:t>(</a:t>
            </a:r>
            <a:r>
              <a:rPr lang="ru-RU" sz="1400" b="0" dirty="0" smtClean="0">
                <a:solidFill>
                  <a:schemeClr val="tx1"/>
                </a:solidFill>
              </a:rPr>
              <a:t>из архива Вараввы В.В.)</a:t>
            </a:r>
            <a:endParaRPr lang="ru-RU" sz="1400" b="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781800" y="1772816"/>
            <a:ext cx="1984248" cy="41044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Рабочими были большею частью </a:t>
            </a:r>
            <a:r>
              <a:rPr lang="ru-RU" sz="1800" dirty="0" err="1" smtClean="0">
                <a:solidFill>
                  <a:schemeClr val="tx1"/>
                </a:solidFill>
              </a:rPr>
              <a:t>бессрочно-отпускные</a:t>
            </a:r>
            <a:r>
              <a:rPr lang="ru-RU" sz="1800" dirty="0" smtClean="0">
                <a:solidFill>
                  <a:schemeClr val="tx1"/>
                </a:solidFill>
              </a:rPr>
              <a:t> нижние чины. На разделке китов работали переселенцы-крестьяне. Для черных работ держалось несколько корейцев. Во время промысла работало до 40 человек.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ucer\Documents\для меня\2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5904656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052736"/>
            <a:ext cx="7992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    </a:t>
            </a:r>
            <a:r>
              <a:rPr lang="ru-RU" sz="2400" b="1" dirty="0" err="1" smtClean="0"/>
              <a:t>Китоперерабатывающая</a:t>
            </a:r>
            <a:r>
              <a:rPr lang="ru-RU" sz="2400" b="1" dirty="0" smtClean="0"/>
              <a:t> база была построена летом 1890 года. С этого момента и надо вести отсчет образования первого русского поселения в бухте Гайдамак. В 2016 году этому событию 126 лет.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000" dirty="0" smtClean="0"/>
              <a:t>    В  тот же 1890 год, в 8 верстах от бухты Гайдамак переселенцы в составе 6 семей  (19 мужчин и 22 женщины) из села </a:t>
            </a:r>
            <a:r>
              <a:rPr lang="ru-RU" sz="2000" dirty="0" err="1" smtClean="0"/>
              <a:t>Душкино</a:t>
            </a:r>
            <a:r>
              <a:rPr lang="ru-RU" sz="2000" dirty="0" smtClean="0"/>
              <a:t> Черниговской губернии образовали деревню с одноименным названием. Расположились на речке </a:t>
            </a:r>
            <a:r>
              <a:rPr lang="ru-RU" sz="2000" dirty="0" err="1" smtClean="0"/>
              <a:t>Сяудми</a:t>
            </a:r>
            <a:r>
              <a:rPr lang="ru-RU" sz="2000" dirty="0" smtClean="0"/>
              <a:t>, неподалеку от </a:t>
            </a:r>
            <a:r>
              <a:rPr lang="ru-RU" sz="2000" dirty="0" err="1" smtClean="0"/>
              <a:t>манзовской</a:t>
            </a:r>
            <a:r>
              <a:rPr lang="ru-RU" sz="2000" dirty="0" smtClean="0"/>
              <a:t> фанзы. И надел им был выделен позже не маленький – на 35 семей. Среди них были: </a:t>
            </a:r>
            <a:r>
              <a:rPr lang="ru-RU" sz="2000" dirty="0" err="1" smtClean="0"/>
              <a:t>Богдыль</a:t>
            </a:r>
            <a:r>
              <a:rPr lang="ru-RU" sz="2000" dirty="0" smtClean="0"/>
              <a:t>  М.И., </a:t>
            </a:r>
            <a:r>
              <a:rPr lang="ru-RU" sz="2000" dirty="0" err="1" smtClean="0"/>
              <a:t>Богдыль</a:t>
            </a:r>
            <a:r>
              <a:rPr lang="ru-RU" sz="2000" dirty="0" smtClean="0"/>
              <a:t> Н.М., </a:t>
            </a:r>
            <a:r>
              <a:rPr lang="ru-RU" sz="2000" dirty="0" err="1" smtClean="0"/>
              <a:t>Бутовец</a:t>
            </a:r>
            <a:r>
              <a:rPr lang="ru-RU" sz="2000" dirty="0" smtClean="0"/>
              <a:t> Е.А., Пенязь С.И., Пенязь И.И., </a:t>
            </a:r>
            <a:r>
              <a:rPr lang="ru-RU" sz="2000" dirty="0" err="1" smtClean="0"/>
              <a:t>Бутовец</a:t>
            </a:r>
            <a:r>
              <a:rPr lang="ru-RU" sz="2000" dirty="0" smtClean="0"/>
              <a:t> К.А., </a:t>
            </a:r>
            <a:r>
              <a:rPr lang="ru-RU" sz="2000" dirty="0" err="1" smtClean="0"/>
              <a:t>Бутовец</a:t>
            </a:r>
            <a:r>
              <a:rPr lang="ru-RU" sz="2000" dirty="0" smtClean="0"/>
              <a:t> С.А. </a:t>
            </a:r>
          </a:p>
          <a:p>
            <a:pPr algn="just"/>
            <a:r>
              <a:rPr lang="ru-RU" sz="2000" dirty="0" smtClean="0"/>
              <a:t>И вот уже 126 лет стоит село </a:t>
            </a:r>
            <a:r>
              <a:rPr lang="ru-RU" sz="2000" dirty="0" err="1" smtClean="0"/>
              <a:t>Душкино</a:t>
            </a:r>
            <a:r>
              <a:rPr lang="ru-RU" sz="2000" dirty="0" smtClean="0"/>
              <a:t> на своем месте. Чего только не пережило за годы своего существования.</a:t>
            </a:r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     </a:t>
            </a:r>
            <a:r>
              <a:rPr lang="ru-RU" sz="3200" dirty="0" smtClean="0">
                <a:solidFill>
                  <a:schemeClr val="tx1"/>
                </a:solidFill>
              </a:rPr>
              <a:t>Село </a:t>
            </a:r>
            <a:r>
              <a:rPr lang="ru-RU" sz="3200" dirty="0" err="1" smtClean="0">
                <a:solidFill>
                  <a:schemeClr val="tx1"/>
                </a:solidFill>
              </a:rPr>
              <a:t>Душкино</a:t>
            </a:r>
            <a:r>
              <a:rPr lang="ru-RU" sz="3200" dirty="0" smtClean="0">
                <a:solidFill>
                  <a:schemeClr val="tx1"/>
                </a:solidFill>
              </a:rPr>
              <a:t> 1903 года (</a:t>
            </a:r>
            <a:r>
              <a:rPr lang="ru-RU" sz="2000" dirty="0" smtClean="0">
                <a:solidFill>
                  <a:schemeClr val="tx1"/>
                </a:solidFill>
              </a:rPr>
              <a:t>их фондов ОИАК</a:t>
            </a:r>
            <a:r>
              <a:rPr lang="ru-RU" sz="3200" dirty="0" smtClean="0">
                <a:solidFill>
                  <a:schemeClr val="tx1"/>
                </a:solidFill>
              </a:rPr>
              <a:t>)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ucer\Documents\для меня\Душкино_Церковь_1903 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7128792" cy="45365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620688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А вот в Гайдамаке жизнь, как планировалось, не сложилась. Погиб в декабрьский шторм 1890 года весь экипаж китобойного судна «Геннадий </a:t>
            </a:r>
            <a:r>
              <a:rPr lang="ru-RU" dirty="0" err="1" smtClean="0"/>
              <a:t>Невельской</a:t>
            </a:r>
            <a:r>
              <a:rPr lang="ru-RU" dirty="0" smtClean="0"/>
              <a:t>» вместе с капитаном </a:t>
            </a:r>
            <a:r>
              <a:rPr lang="ru-RU" dirty="0" err="1" smtClean="0"/>
              <a:t>Дыдымовым</a:t>
            </a:r>
            <a:r>
              <a:rPr lang="ru-RU" dirty="0" smtClean="0"/>
              <a:t>. И налаженная жизнь на китобойной  базе остановилась на долгие пять лет. </a:t>
            </a:r>
          </a:p>
          <a:p>
            <a:pPr algn="just"/>
            <a:r>
              <a:rPr lang="ru-RU" dirty="0" smtClean="0"/>
              <a:t>    В 1895 году дело Акима </a:t>
            </a:r>
            <a:r>
              <a:rPr lang="ru-RU" dirty="0" err="1" smtClean="0"/>
              <a:t>Дыдымова</a:t>
            </a:r>
            <a:r>
              <a:rPr lang="ru-RU" dirty="0" smtClean="0"/>
              <a:t> в бухте Гайдамак продолжил другой отставной морской офицер граф Генрих </a:t>
            </a:r>
            <a:r>
              <a:rPr lang="ru-RU" dirty="0" err="1" smtClean="0"/>
              <a:t>Гугович</a:t>
            </a:r>
            <a:r>
              <a:rPr lang="ru-RU" dirty="0" smtClean="0"/>
              <a:t> </a:t>
            </a:r>
            <a:r>
              <a:rPr lang="ru-RU" dirty="0" err="1" smtClean="0"/>
              <a:t>Кейзерлинг</a:t>
            </a:r>
            <a:r>
              <a:rPr lang="ru-RU" dirty="0" smtClean="0"/>
              <a:t>. Он реконструировал </a:t>
            </a:r>
            <a:r>
              <a:rPr lang="ru-RU" dirty="0" err="1" smtClean="0"/>
              <a:t>дыдымовскую</a:t>
            </a:r>
            <a:r>
              <a:rPr lang="ru-RU" dirty="0" smtClean="0"/>
              <a:t> базу на косе, построил новые заводы на противоположном берегу бухты, жилье для служащих, дом для своей семьи. Общество работников было многонациональным: русские, норвежцы, американцы, немцы, японцы, китайцы, корейцы и др. В промысловое время у графа работало до 300 человек.</a:t>
            </a:r>
          </a:p>
          <a:p>
            <a:pPr algn="just"/>
            <a:r>
              <a:rPr lang="ru-RU" dirty="0" smtClean="0"/>
              <a:t>     В 1903 году по берегам бухты Гайдамак располагались: механический бондарный завод (этот завод, как рассказывают архивные документы,  - был первый в восточной Сибири и единственный этого рода); паровая лесопильня; устройство для посола рыбы; погреб для хранения рыбных товаров; пакгаузы для склада разных материалов; небольшая ремонтная, слесарная, кузнечная и литейная мастерские;  слип для подъема малых судов; значительное число каменных и деревянных построек для служащих и рабочих с хозяйственными угодьями. А позже появится и консервный завод.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644</TotalTime>
  <Words>3762</Words>
  <Application>Microsoft Office PowerPoint</Application>
  <PresentationFormat>Экран (4:3)</PresentationFormat>
  <Paragraphs>525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Бумажная</vt:lpstr>
      <vt:lpstr>От китобазы до микрорайона Ливадия…..</vt:lpstr>
      <vt:lpstr>Слайд 2</vt:lpstr>
      <vt:lpstr>Слайд 3</vt:lpstr>
      <vt:lpstr>Фрагмент карты 1869 года</vt:lpstr>
      <vt:lpstr>Слайд 5</vt:lpstr>
      <vt:lpstr>Бывшая база А.Г. Дыдымова  (из архива Вараввы В.В.)</vt:lpstr>
      <vt:lpstr>Слайд 7</vt:lpstr>
      <vt:lpstr>        Село Душкино 1903 года (их фондов ОИАК)</vt:lpstr>
      <vt:lpstr>Слайд 9</vt:lpstr>
      <vt:lpstr>                  В фактории Г.Г. Кейзерлинга                           (фото из книги Элеоноры Прэй)</vt:lpstr>
      <vt:lpstr>        Карта начала XX  века (из фондов МВЦ г. Находка)</vt:lpstr>
      <vt:lpstr>Слайд 12</vt:lpstr>
      <vt:lpstr>Слайд 13</vt:lpstr>
      <vt:lpstr>            Карта корейских поселений      </vt:lpstr>
      <vt:lpstr>Слайд 15</vt:lpstr>
      <vt:lpstr> Сведения о проживающих инородцах в пределах   с. Душкино в 1910 году  </vt:lpstr>
      <vt:lpstr>                             В пределах  Зембренского  селения </vt:lpstr>
      <vt:lpstr>                            Статистические сведения за 1910 год </vt:lpstr>
      <vt:lpstr>Слайд 19</vt:lpstr>
      <vt:lpstr>Слайд 20</vt:lpstr>
      <vt:lpstr>Слайд 21</vt:lpstr>
      <vt:lpstr>Слайд 22</vt:lpstr>
      <vt:lpstr>Казенные  оброчные статьи 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     Карта 1925 года. Нанесена деревня Ливадия</vt:lpstr>
      <vt:lpstr>Слайд 36</vt:lpstr>
      <vt:lpstr>                    Карта 1936 года</vt:lpstr>
      <vt:lpstr>                                Использованные 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поисках истины….</dc:title>
  <dc:creator>ucer</dc:creator>
  <cp:lastModifiedBy>Елена</cp:lastModifiedBy>
  <cp:revision>97</cp:revision>
  <dcterms:created xsi:type="dcterms:W3CDTF">2016-10-20T05:00:18Z</dcterms:created>
  <dcterms:modified xsi:type="dcterms:W3CDTF">2016-10-24T05:57:54Z</dcterms:modified>
</cp:coreProperties>
</file>