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1800" dirty="0" smtClean="0"/>
              <a:t>Рис. 1.1. </a:t>
            </a:r>
            <a:r>
              <a:rPr lang="ru-RU" sz="1800" dirty="0" err="1" smtClean="0"/>
              <a:t>Находкинский</a:t>
            </a:r>
            <a:r>
              <a:rPr lang="ru-RU" sz="1800" dirty="0" smtClean="0"/>
              <a:t> городской округ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93075" y="-1178751"/>
            <a:ext cx="5357850" cy="82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43644"/>
            <a:ext cx="5486400" cy="500066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Рис. 3.3. Перевалка угля грейферным способом на одном из угольных терминалов</a:t>
            </a:r>
          </a:p>
          <a:p>
            <a:endParaRPr lang="ru-RU" dirty="0"/>
          </a:p>
        </p:txBody>
      </p:sp>
      <p:pic>
        <p:nvPicPr>
          <p:cNvPr id="26626" name="Рисунок 12" descr="10090_originalimage_pkchrpap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407" r="7407"/>
          <a:stretch>
            <a:fillRect/>
          </a:stretch>
        </p:blipFill>
        <p:spPr bwMode="auto">
          <a:xfrm>
            <a:off x="142844" y="142852"/>
            <a:ext cx="8786874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43644"/>
            <a:ext cx="5486400" cy="500066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Рис. 3.4. Применение водяных пушек для пылеподавления на угольных терминалах Находки</a:t>
            </a:r>
          </a:p>
          <a:p>
            <a:endParaRPr lang="ru-RU" dirty="0"/>
          </a:p>
        </p:txBody>
      </p:sp>
      <p:pic>
        <p:nvPicPr>
          <p:cNvPr id="27650" name="Рисунок 18" descr="http://www.malyport.ru/files/%D0%A4%D0%BE%D1%82%D0%BE%20%D0%BF%D0%BE%D1%80%D1%82%D0%B0/DSCN36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629" b="7629"/>
          <a:stretch>
            <a:fillRect/>
          </a:stretch>
        </p:blipFill>
        <p:spPr bwMode="auto">
          <a:xfrm>
            <a:off x="214282" y="142853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5072098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14282" y="5643577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 3.6. Средние концентрации нефтепродуктов в морской воде по заливам Находка и Восток за 1998-2012 гг. (составлено по: Ежегодник…, 2004; Наумов, 2006; Отчёт…, 2009; Отчёт…, 2012)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Таблица 3.12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/>
              <a:t>Результаты химического анализа проб морской воды по б. Врангеля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2" y="857238"/>
          <a:ext cx="8858316" cy="5010565"/>
        </p:xfrm>
        <a:graphic>
          <a:graphicData uri="http://schemas.openxmlformats.org/drawingml/2006/table">
            <a:tbl>
              <a:tblPr/>
              <a:tblGrid>
                <a:gridCol w="758610"/>
                <a:gridCol w="758610"/>
                <a:gridCol w="880072"/>
                <a:gridCol w="538591"/>
                <a:gridCol w="880072"/>
                <a:gridCol w="608692"/>
                <a:gridCol w="608692"/>
                <a:gridCol w="759997"/>
                <a:gridCol w="764857"/>
                <a:gridCol w="764857"/>
                <a:gridCol w="767633"/>
                <a:gridCol w="767633"/>
              </a:tblGrid>
              <a:tr h="40032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наблюдений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поллютантов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(концентрации в мкг/л, в скобках коэффициент превышения ПДК)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32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НП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ХОП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Hg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Сср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(1.2)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1662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(16.6)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0.0010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2.65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(2.6)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2080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(20.8)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0.0011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6.05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(1.2)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52.5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(1.1)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Сср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(3.1)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0.15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(1.5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(3.3)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(2)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Сср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357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(3.6)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&lt;0.12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&lt;0.03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(1.1)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388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(3.9)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&lt;0.12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&lt;0.03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Сср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79.1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(1.6)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(3.5)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(1.8)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79.1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(1.6)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(3.5)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(1.8)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Сср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8.5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(1.7)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212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(4.2)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13.4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(2.7)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66.4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(1.3)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6143644"/>
          <a:ext cx="8143932" cy="487680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422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*Сокращения: НП – нефтепродукты, Д – детергенты, Ф – фенолы, ХОП – хлорорганические пестициды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96" marR="658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7" descr="Рис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00076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3.10. Схема районирования зал. Находка по степени экологического неблагополучия: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– катастрофическое состояние, 2 – критическое состояние, 3 – кризисное состояние, 4 – напряженное состояние, 5 – относительно удовлетворительное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Таблица 4.1</a:t>
            </a:r>
            <a:br>
              <a:rPr lang="ru-RU" sz="1600" dirty="0" smtClean="0"/>
            </a:br>
            <a:r>
              <a:rPr lang="ru-RU" sz="1600" b="1" dirty="0" smtClean="0"/>
              <a:t>Перевозки грузов транспортом предприятий всех видов экономической деятельности в регионах ДВ, тыс.т </a:t>
            </a:r>
            <a:r>
              <a:rPr lang="ru-RU" sz="1600" dirty="0" smtClean="0"/>
              <a:t>(</a:t>
            </a:r>
            <a:r>
              <a:rPr lang="ru-RU" sz="1600" dirty="0" smtClean="0"/>
              <a:t>по: Тихоокеанская Россия, 2012)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285860"/>
          <a:ext cx="8786873" cy="5357850"/>
        </p:xfrm>
        <a:graphic>
          <a:graphicData uri="http://schemas.openxmlformats.org/drawingml/2006/table">
            <a:tbl>
              <a:tblPr/>
              <a:tblGrid>
                <a:gridCol w="3348603"/>
                <a:gridCol w="1169994"/>
                <a:gridCol w="1045292"/>
                <a:gridCol w="1045292"/>
                <a:gridCol w="1169994"/>
                <a:gridCol w="1007698"/>
              </a:tblGrid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Регион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Республика Саха (Якутия)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50 355,3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53 549,1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47 605,8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31 728,4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29 988,0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Камчатский край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4036,5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3713,3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3878,3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4221,4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4861,8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Приморский край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69 129,0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72 112,0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76270,8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57 303,4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61 637,6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Хабаровский край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76 084,3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75 518,4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77 034,4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67 232,5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67 790,1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Амурская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44054,3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40 566,7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72 276,5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36 844,3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51 392,4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Магаданская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6161,5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5638,9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5579,9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5798,8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4990,5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Сахалинская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22 568,1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22 483,9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22 480,1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16 454,5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17 660,5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Еврейская автономная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8721,3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71 788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7659,6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7807,9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7981,4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Чукотский автономный округ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2821,3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1638,5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1791,5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2778,3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286520"/>
            <a:ext cx="9001156" cy="428628"/>
          </a:xfrm>
        </p:spPr>
        <p:txBody>
          <a:bodyPr/>
          <a:lstStyle/>
          <a:p>
            <a:pPr algn="ctr"/>
            <a:r>
              <a:rPr lang="x-none" sz="1800" smtClean="0"/>
              <a:t>Рис. 4.2. Порт Восточный: его терминалы, инфраструктура и акватория</a:t>
            </a:r>
            <a:endParaRPr lang="ru-RU" sz="1800" b="1" dirty="0" smtClean="0"/>
          </a:p>
          <a:p>
            <a:endParaRPr lang="ru-RU" dirty="0"/>
          </a:p>
        </p:txBody>
      </p:sp>
      <p:pic>
        <p:nvPicPr>
          <p:cNvPr id="35842" name="Рисунок 2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704" r="5704"/>
          <a:stretch>
            <a:fillRect/>
          </a:stretch>
        </p:blipFill>
        <p:spPr bwMode="auto">
          <a:xfrm>
            <a:off x="142844" y="142852"/>
            <a:ext cx="885831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3" descr="диаграм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5827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4282" y="5357827"/>
            <a:ext cx="8715436" cy="25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4.5. Динамика перевалки топливных нефтепродуктов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РН-Находканефтепродукт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период 1967-2013гг. (в тыс.т)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5072098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28596" y="5643578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4.6. Место портового комплекса Находки в грузообороте (млн. т) морских портов России в 2013г.Морские бассейны: 1-Дальневосточный, 2-Арктический, 3-Балтийский, 4-Азово-Черноморский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Диаграмма 4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1"/>
            <a:ext cx="8786873" cy="5857916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071538" y="6143644"/>
            <a:ext cx="6858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5.2. Численность населения НГО за 2008-2013 гг.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21618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600" dirty="0" smtClean="0"/>
              <a:t>Рис. 2.1. Экспедиция П.Ф. </a:t>
            </a:r>
            <a:r>
              <a:rPr lang="ru-RU" sz="1600" dirty="0" err="1" smtClean="0"/>
              <a:t>Унтербергера</a:t>
            </a:r>
            <a:r>
              <a:rPr lang="ru-RU" sz="1600" dirty="0" smtClean="0"/>
              <a:t>. Залив "Америка", погрузка угля на крейсер "Адмирал Корнилов" в бухте "Находка", июнь 1893 года (из архива г. Находка)</a:t>
            </a:r>
          </a:p>
          <a:p>
            <a:endParaRPr lang="ru-RU" dirty="0"/>
          </a:p>
        </p:txBody>
      </p:sp>
      <p:pic>
        <p:nvPicPr>
          <p:cNvPr id="2050" name="Рисунок 10" descr="погрузка угля на крейсер (Адмирал Корнило)в в бухте Находка, июнь 1893 г"/>
          <p:cNvPicPr>
            <a:picLocks noGrp="1" noChangeArrowheads="1"/>
          </p:cNvPicPr>
          <p:nvPr>
            <p:ph type="pic" idx="1"/>
          </p:nvPr>
        </p:nvPicPr>
        <p:blipFill>
          <a:blip r:embed="rId2"/>
          <a:srcRect l="4328" r="4328"/>
          <a:stretch>
            <a:fillRect/>
          </a:stretch>
        </p:blipFill>
        <p:spPr bwMode="auto">
          <a:xfrm>
            <a:off x="642910" y="0"/>
            <a:ext cx="79296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Таблица </a:t>
            </a:r>
            <a:r>
              <a:rPr lang="ru-RU" sz="1600" dirty="0" smtClean="0"/>
              <a:t>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Возможности и угрозы развития г. Находка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3" y="785796"/>
          <a:ext cx="8858311" cy="5907538"/>
        </p:xfrm>
        <a:graphic>
          <a:graphicData uri="http://schemas.openxmlformats.org/drawingml/2006/table">
            <a:tbl>
              <a:tblPr/>
              <a:tblGrid>
                <a:gridCol w="2358807"/>
                <a:gridCol w="1692206"/>
                <a:gridCol w="2501651"/>
                <a:gridCol w="2305647"/>
              </a:tblGrid>
              <a:tr h="310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Фактор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Calibri"/>
                          <a:cs typeface="Times New Roman"/>
                        </a:rPr>
                        <a:t>Возможности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Угрозы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Международный (глобализация)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Иностранные инвестиции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Экономические санкции недружественных стран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Федеральная власть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Включение города в федеральные программы, льготы с организацией ТОР и СЭЗ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Избыточная концентрация финансов в ЦФО, секвестирование программ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Calibri"/>
                          <a:cs typeface="Times New Roman"/>
                        </a:rPr>
                        <a:t>Экономический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Диверсификация экономики города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Банкротство предприятий и стагнация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Рост спроса на квалифицированные кадры и увеличение численности трудоспособного населения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Отток населения и кадров в более перспективные регионы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Calibri"/>
                          <a:cs typeface="Times New Roman"/>
                        </a:rPr>
                        <a:t>Социальный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Рост платежеспособности населения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Рост инфляции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Повышение уровня комфортности проживания горожан, благоустройство города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Сохранение опасного уровня преступности, алкоголизации, наркотизации, заболеваемости, маргинализации населения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Технологический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Переход на энергосберегающие и др. современные технологии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Отставание в переходе на современные технологии, рост изношенности инфраструктуры, старение жилого фонда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3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Экологический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Calibri"/>
                          <a:cs typeface="Times New Roman"/>
                        </a:rPr>
                        <a:t>Трансформация</a:t>
                      </a:r>
                      <a:r>
                        <a:rPr lang="en-US" sz="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Calibri"/>
                          <a:cs typeface="Times New Roman"/>
                        </a:rPr>
                        <a:t>города</a:t>
                      </a:r>
                      <a:r>
                        <a:rPr lang="en-US" sz="900" dirty="0"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en-US" sz="900" dirty="0" err="1">
                          <a:latin typeface="Times New Roman"/>
                          <a:ea typeface="Calibri"/>
                          <a:cs typeface="Times New Roman"/>
                        </a:rPr>
                        <a:t>экополис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Строительство опасных и вредных производств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Экологизация городского хозяйства и производств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Перевод котельных на уголь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3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Градостроительный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зданий по уникальным архитектурным проектам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Стереотипное строительство. Главенство при выборе и разработке проектов строительных компаний над архитекторами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Строительство жилья для людей, переселяемых из аварийных зданий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Захват участков под строительство крупным бизнесом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Развитие ландшафтного дизайна в микрорайонах города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Стандартный подход в благоустройстве и озеленении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Calibri"/>
                          <a:cs typeface="Times New Roman"/>
                        </a:rPr>
                        <a:t>Административно-территориальное</a:t>
                      </a:r>
                      <a:r>
                        <a:rPr lang="en-US" sz="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Calibri"/>
                          <a:cs typeface="Times New Roman"/>
                        </a:rPr>
                        <a:t>районирование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Объединение муниципальных образований г.Находки, </a:t>
                      </a: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г.Партизанска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и Партизанского района в единую структуру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Сохранение прежней фрагментарности территории Находки в результате саботажа местными кланами</a:t>
                      </a:r>
                    </a:p>
                  </a:txBody>
                  <a:tcPr marL="27609" marR="2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Полотно 229"/>
          <p:cNvGrpSpPr>
            <a:grpSpLocks/>
          </p:cNvGrpSpPr>
          <p:nvPr/>
        </p:nvGrpSpPr>
        <p:grpSpPr bwMode="auto">
          <a:xfrm>
            <a:off x="-1" y="-25"/>
            <a:ext cx="8709055" cy="5680865"/>
            <a:chOff x="-2261" y="-1597"/>
            <a:chExt cx="89236" cy="42332"/>
          </a:xfrm>
        </p:grpSpPr>
        <p:sp>
          <p:nvSpPr>
            <p:cNvPr id="45059" name="AutoShape 3"/>
            <p:cNvSpPr>
              <a:spLocks noChangeAspect="1" noChangeArrowheads="1"/>
            </p:cNvSpPr>
            <p:nvPr/>
          </p:nvSpPr>
          <p:spPr bwMode="auto">
            <a:xfrm>
              <a:off x="-2261" y="-1597"/>
              <a:ext cx="89236" cy="4152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Text Box 231"/>
            <p:cNvSpPr txBox="1">
              <a:spLocks noChangeArrowheads="1"/>
            </p:cNvSpPr>
            <p:nvPr/>
          </p:nvSpPr>
          <p:spPr bwMode="auto">
            <a:xfrm>
              <a:off x="12591" y="24732"/>
              <a:ext cx="198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Text Box 232"/>
            <p:cNvSpPr txBox="1">
              <a:spLocks noChangeArrowheads="1"/>
            </p:cNvSpPr>
            <p:nvPr/>
          </p:nvSpPr>
          <p:spPr bwMode="auto">
            <a:xfrm>
              <a:off x="12582" y="13450"/>
              <a:ext cx="1976" cy="20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 Box 233"/>
            <p:cNvSpPr txBox="1">
              <a:spLocks noChangeArrowheads="1"/>
            </p:cNvSpPr>
            <p:nvPr/>
          </p:nvSpPr>
          <p:spPr bwMode="auto">
            <a:xfrm>
              <a:off x="12582" y="17796"/>
              <a:ext cx="197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Text Box 234"/>
            <p:cNvSpPr txBox="1">
              <a:spLocks noChangeArrowheads="1"/>
            </p:cNvSpPr>
            <p:nvPr/>
          </p:nvSpPr>
          <p:spPr bwMode="auto">
            <a:xfrm>
              <a:off x="12591" y="21099"/>
              <a:ext cx="1985" cy="20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Text Box 235"/>
            <p:cNvSpPr txBox="1">
              <a:spLocks noChangeArrowheads="1"/>
            </p:cNvSpPr>
            <p:nvPr/>
          </p:nvSpPr>
          <p:spPr bwMode="auto">
            <a:xfrm>
              <a:off x="12582" y="29151"/>
              <a:ext cx="197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Text Box 236"/>
            <p:cNvSpPr txBox="1">
              <a:spLocks noChangeArrowheads="1"/>
            </p:cNvSpPr>
            <p:nvPr/>
          </p:nvSpPr>
          <p:spPr bwMode="auto">
            <a:xfrm>
              <a:off x="12591" y="32638"/>
              <a:ext cx="198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 Box 237"/>
            <p:cNvSpPr txBox="1">
              <a:spLocks noChangeArrowheads="1"/>
            </p:cNvSpPr>
            <p:nvPr/>
          </p:nvSpPr>
          <p:spPr bwMode="auto">
            <a:xfrm>
              <a:off x="46988" y="32546"/>
              <a:ext cx="198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Text Box 238"/>
            <p:cNvSpPr txBox="1">
              <a:spLocks noChangeArrowheads="1"/>
            </p:cNvSpPr>
            <p:nvPr/>
          </p:nvSpPr>
          <p:spPr bwMode="auto">
            <a:xfrm>
              <a:off x="46988" y="28968"/>
              <a:ext cx="198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Text Box 239"/>
            <p:cNvSpPr txBox="1">
              <a:spLocks noChangeArrowheads="1"/>
            </p:cNvSpPr>
            <p:nvPr/>
          </p:nvSpPr>
          <p:spPr bwMode="auto">
            <a:xfrm>
              <a:off x="47006" y="24732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 Box 240"/>
            <p:cNvSpPr txBox="1">
              <a:spLocks noChangeArrowheads="1"/>
            </p:cNvSpPr>
            <p:nvPr/>
          </p:nvSpPr>
          <p:spPr bwMode="auto">
            <a:xfrm>
              <a:off x="46988" y="17705"/>
              <a:ext cx="1985" cy="20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Text Box 241"/>
            <p:cNvSpPr txBox="1">
              <a:spLocks noChangeArrowheads="1"/>
            </p:cNvSpPr>
            <p:nvPr/>
          </p:nvSpPr>
          <p:spPr bwMode="auto">
            <a:xfrm>
              <a:off x="29281" y="13459"/>
              <a:ext cx="199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Text Box 242"/>
            <p:cNvSpPr txBox="1">
              <a:spLocks noChangeArrowheads="1"/>
            </p:cNvSpPr>
            <p:nvPr/>
          </p:nvSpPr>
          <p:spPr bwMode="auto">
            <a:xfrm>
              <a:off x="47006" y="13459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 Box 243"/>
            <p:cNvSpPr txBox="1">
              <a:spLocks noChangeArrowheads="1"/>
            </p:cNvSpPr>
            <p:nvPr/>
          </p:nvSpPr>
          <p:spPr bwMode="auto">
            <a:xfrm>
              <a:off x="29281" y="17705"/>
              <a:ext cx="1995" cy="20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Text Box 244"/>
            <p:cNvSpPr txBox="1">
              <a:spLocks noChangeArrowheads="1"/>
            </p:cNvSpPr>
            <p:nvPr/>
          </p:nvSpPr>
          <p:spPr bwMode="auto">
            <a:xfrm>
              <a:off x="29281" y="21109"/>
              <a:ext cx="1995" cy="20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Text Box 245"/>
            <p:cNvSpPr txBox="1">
              <a:spLocks noChangeArrowheads="1"/>
            </p:cNvSpPr>
            <p:nvPr/>
          </p:nvSpPr>
          <p:spPr bwMode="auto">
            <a:xfrm>
              <a:off x="47006" y="21109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Text Box 246"/>
            <p:cNvSpPr txBox="1">
              <a:spLocks noChangeArrowheads="1"/>
            </p:cNvSpPr>
            <p:nvPr/>
          </p:nvSpPr>
          <p:spPr bwMode="auto">
            <a:xfrm>
              <a:off x="29281" y="24732"/>
              <a:ext cx="199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Text Box 247"/>
            <p:cNvSpPr txBox="1">
              <a:spLocks noChangeArrowheads="1"/>
            </p:cNvSpPr>
            <p:nvPr/>
          </p:nvSpPr>
          <p:spPr bwMode="auto">
            <a:xfrm>
              <a:off x="29281" y="28968"/>
              <a:ext cx="199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Text Box 248"/>
            <p:cNvSpPr txBox="1">
              <a:spLocks noChangeArrowheads="1"/>
            </p:cNvSpPr>
            <p:nvPr/>
          </p:nvSpPr>
          <p:spPr bwMode="auto">
            <a:xfrm>
              <a:off x="29281" y="32455"/>
              <a:ext cx="199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 Box 249"/>
            <p:cNvSpPr txBox="1">
              <a:spLocks noChangeArrowheads="1"/>
            </p:cNvSpPr>
            <p:nvPr/>
          </p:nvSpPr>
          <p:spPr bwMode="auto">
            <a:xfrm>
              <a:off x="29281" y="35547"/>
              <a:ext cx="199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Text Box 250"/>
            <p:cNvSpPr txBox="1">
              <a:spLocks noChangeArrowheads="1"/>
            </p:cNvSpPr>
            <p:nvPr/>
          </p:nvSpPr>
          <p:spPr bwMode="auto">
            <a:xfrm>
              <a:off x="47006" y="36901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Text Box 251"/>
            <p:cNvSpPr txBox="1">
              <a:spLocks noChangeArrowheads="1"/>
            </p:cNvSpPr>
            <p:nvPr/>
          </p:nvSpPr>
          <p:spPr bwMode="auto">
            <a:xfrm>
              <a:off x="63111" y="17705"/>
              <a:ext cx="1986" cy="20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Text Box 252"/>
            <p:cNvSpPr txBox="1">
              <a:spLocks noChangeArrowheads="1"/>
            </p:cNvSpPr>
            <p:nvPr/>
          </p:nvSpPr>
          <p:spPr bwMode="auto">
            <a:xfrm>
              <a:off x="63111" y="21109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Text Box 253"/>
            <p:cNvSpPr txBox="1">
              <a:spLocks noChangeArrowheads="1"/>
            </p:cNvSpPr>
            <p:nvPr/>
          </p:nvSpPr>
          <p:spPr bwMode="auto">
            <a:xfrm>
              <a:off x="63129" y="24732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Text Box 254"/>
            <p:cNvSpPr txBox="1">
              <a:spLocks noChangeArrowheads="1"/>
            </p:cNvSpPr>
            <p:nvPr/>
          </p:nvSpPr>
          <p:spPr bwMode="auto">
            <a:xfrm>
              <a:off x="63129" y="28968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Text Box 255"/>
            <p:cNvSpPr txBox="1">
              <a:spLocks noChangeArrowheads="1"/>
            </p:cNvSpPr>
            <p:nvPr/>
          </p:nvSpPr>
          <p:spPr bwMode="auto">
            <a:xfrm>
              <a:off x="63111" y="32455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Text Box 256"/>
            <p:cNvSpPr txBox="1">
              <a:spLocks noChangeArrowheads="1"/>
            </p:cNvSpPr>
            <p:nvPr/>
          </p:nvSpPr>
          <p:spPr bwMode="auto">
            <a:xfrm>
              <a:off x="63129" y="36847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Text Box 257"/>
            <p:cNvSpPr txBox="1">
              <a:spLocks noChangeArrowheads="1"/>
            </p:cNvSpPr>
            <p:nvPr/>
          </p:nvSpPr>
          <p:spPr bwMode="auto">
            <a:xfrm>
              <a:off x="63129" y="13459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" name="Text Box 258"/>
            <p:cNvSpPr txBox="1">
              <a:spLocks noChangeArrowheads="1"/>
            </p:cNvSpPr>
            <p:nvPr/>
          </p:nvSpPr>
          <p:spPr bwMode="auto">
            <a:xfrm>
              <a:off x="13846" y="3254"/>
              <a:ext cx="10706" cy="18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Практическая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" name="Text Box 259"/>
            <p:cNvSpPr txBox="1">
              <a:spLocks noChangeArrowheads="1"/>
            </p:cNvSpPr>
            <p:nvPr/>
          </p:nvSpPr>
          <p:spPr bwMode="auto">
            <a:xfrm>
              <a:off x="14703" y="0"/>
              <a:ext cx="10688" cy="2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Стратегическая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Oval 260"/>
            <p:cNvSpPr>
              <a:spLocks noChangeArrowheads="1"/>
            </p:cNvSpPr>
            <p:nvPr/>
          </p:nvSpPr>
          <p:spPr bwMode="auto">
            <a:xfrm>
              <a:off x="29946" y="0"/>
              <a:ext cx="29858" cy="617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1.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Повышение качества жизни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2.Создание устойчивой ЭЭС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*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2" name="AutoShape 261"/>
            <p:cNvCxnSpPr>
              <a:cxnSpLocks noChangeShapeType="1"/>
            </p:cNvCxnSpPr>
            <p:nvPr/>
          </p:nvCxnSpPr>
          <p:spPr bwMode="auto">
            <a:xfrm>
              <a:off x="29946" y="2662"/>
              <a:ext cx="2985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3" name="Rectangle 262"/>
            <p:cNvSpPr>
              <a:spLocks noChangeArrowheads="1"/>
            </p:cNvSpPr>
            <p:nvPr/>
          </p:nvSpPr>
          <p:spPr bwMode="auto">
            <a:xfrm>
              <a:off x="41946" y="5599"/>
              <a:ext cx="5573" cy="21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Задачи: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" name="Oval 263"/>
            <p:cNvSpPr>
              <a:spLocks noChangeArrowheads="1"/>
            </p:cNvSpPr>
            <p:nvPr/>
          </p:nvSpPr>
          <p:spPr bwMode="auto">
            <a:xfrm>
              <a:off x="11959" y="5270"/>
              <a:ext cx="17926" cy="27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Принципы решения задач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" name="Oval 264"/>
            <p:cNvSpPr>
              <a:spLocks noChangeArrowheads="1"/>
            </p:cNvSpPr>
            <p:nvPr/>
          </p:nvSpPr>
          <p:spPr bwMode="auto">
            <a:xfrm>
              <a:off x="30306" y="9442"/>
              <a:ext cx="15803" cy="259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Диверсификация ЭЭС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Oval 265"/>
            <p:cNvSpPr>
              <a:spLocks noChangeArrowheads="1"/>
            </p:cNvSpPr>
            <p:nvPr/>
          </p:nvSpPr>
          <p:spPr bwMode="auto">
            <a:xfrm>
              <a:off x="49248" y="9369"/>
              <a:ext cx="12179" cy="267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Экологизация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ЭЭС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" name="Oval 266"/>
            <p:cNvSpPr>
              <a:spLocks noChangeArrowheads="1"/>
            </p:cNvSpPr>
            <p:nvPr/>
          </p:nvSpPr>
          <p:spPr bwMode="auto">
            <a:xfrm>
              <a:off x="65097" y="4437"/>
              <a:ext cx="12673" cy="43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Механизмы решения задач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9" name="AutoShape 267"/>
            <p:cNvCxnSpPr>
              <a:cxnSpLocks noChangeShapeType="1"/>
            </p:cNvCxnSpPr>
            <p:nvPr/>
          </p:nvCxnSpPr>
          <p:spPr bwMode="auto">
            <a:xfrm flipH="1" flipV="1">
              <a:off x="29885" y="6633"/>
              <a:ext cx="12061" cy="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0" name="AutoShape 268"/>
            <p:cNvCxnSpPr>
              <a:cxnSpLocks noChangeShapeType="1"/>
            </p:cNvCxnSpPr>
            <p:nvPr/>
          </p:nvCxnSpPr>
          <p:spPr bwMode="auto">
            <a:xfrm flipH="1">
              <a:off x="38203" y="6688"/>
              <a:ext cx="3743" cy="27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1" name="AutoShape 269"/>
            <p:cNvCxnSpPr>
              <a:cxnSpLocks noChangeShapeType="1"/>
            </p:cNvCxnSpPr>
            <p:nvPr/>
          </p:nvCxnSpPr>
          <p:spPr bwMode="auto">
            <a:xfrm flipV="1">
              <a:off x="47519" y="6633"/>
              <a:ext cx="17578" cy="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" name="AutoShape 270"/>
            <p:cNvCxnSpPr>
              <a:cxnSpLocks noChangeShapeType="1"/>
            </p:cNvCxnSpPr>
            <p:nvPr/>
          </p:nvCxnSpPr>
          <p:spPr bwMode="auto">
            <a:xfrm>
              <a:off x="47519" y="6688"/>
              <a:ext cx="7823" cy="26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" name="AutoShape 271"/>
            <p:cNvCxnSpPr>
              <a:cxnSpLocks noChangeShapeType="1"/>
            </p:cNvCxnSpPr>
            <p:nvPr/>
          </p:nvCxnSpPr>
          <p:spPr bwMode="auto">
            <a:xfrm flipV="1">
              <a:off x="44732" y="5599"/>
              <a:ext cx="0" cy="6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4" name="Rectangle 272"/>
            <p:cNvSpPr>
              <a:spLocks noChangeArrowheads="1"/>
            </p:cNvSpPr>
            <p:nvPr/>
          </p:nvSpPr>
          <p:spPr bwMode="auto">
            <a:xfrm>
              <a:off x="14576" y="13551"/>
              <a:ext cx="12656" cy="2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Системный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" name="Rectangle 273"/>
            <p:cNvSpPr>
              <a:spLocks noChangeArrowheads="1"/>
            </p:cNvSpPr>
            <p:nvPr/>
          </p:nvSpPr>
          <p:spPr bwMode="auto">
            <a:xfrm>
              <a:off x="14576" y="17796"/>
              <a:ext cx="12637" cy="19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Упреждение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" name="Rectangle 274"/>
            <p:cNvSpPr>
              <a:spLocks noChangeArrowheads="1"/>
            </p:cNvSpPr>
            <p:nvPr/>
          </p:nvSpPr>
          <p:spPr bwMode="auto">
            <a:xfrm>
              <a:off x="31410" y="35666"/>
              <a:ext cx="13863" cy="18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Развитие ДО*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Rectangle 275"/>
            <p:cNvSpPr>
              <a:spLocks noChangeArrowheads="1"/>
            </p:cNvSpPr>
            <p:nvPr/>
          </p:nvSpPr>
          <p:spPr bwMode="auto">
            <a:xfrm>
              <a:off x="31276" y="32638"/>
              <a:ext cx="13863" cy="19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Развитие ЛПП*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" name="Rectangle 276"/>
            <p:cNvSpPr>
              <a:spLocks noChangeArrowheads="1"/>
            </p:cNvSpPr>
            <p:nvPr/>
          </p:nvSpPr>
          <p:spPr bwMode="auto">
            <a:xfrm>
              <a:off x="31276" y="29060"/>
              <a:ext cx="13863" cy="29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103188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Развитие береговой переработки ГБ*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" name="Rectangle 277"/>
            <p:cNvSpPr>
              <a:spLocks noChangeArrowheads="1"/>
            </p:cNvSpPr>
            <p:nvPr/>
          </p:nvSpPr>
          <p:spPr bwMode="auto">
            <a:xfrm>
              <a:off x="31276" y="24732"/>
              <a:ext cx="13863" cy="34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Развитие прибрежного  лова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" name="Rectangle 278"/>
            <p:cNvSpPr>
              <a:spLocks noChangeArrowheads="1"/>
            </p:cNvSpPr>
            <p:nvPr/>
          </p:nvSpPr>
          <p:spPr bwMode="auto">
            <a:xfrm>
              <a:off x="31276" y="21109"/>
              <a:ext cx="13863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Развитие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марикультуры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Rectangle 279"/>
            <p:cNvSpPr>
              <a:spLocks noChangeArrowheads="1"/>
            </p:cNvSpPr>
            <p:nvPr/>
          </p:nvSpPr>
          <p:spPr bwMode="auto">
            <a:xfrm>
              <a:off x="31276" y="17705"/>
              <a:ext cx="13863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Развитие РТЗ*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" name="Rectangle 280"/>
            <p:cNvSpPr>
              <a:spLocks noChangeArrowheads="1"/>
            </p:cNvSpPr>
            <p:nvPr/>
          </p:nvSpPr>
          <p:spPr bwMode="auto">
            <a:xfrm>
              <a:off x="31276" y="13459"/>
              <a:ext cx="13863" cy="36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Изменение структуры грузооборота портов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" name="Rectangle 281"/>
            <p:cNvSpPr>
              <a:spLocks noChangeArrowheads="1"/>
            </p:cNvSpPr>
            <p:nvPr/>
          </p:nvSpPr>
          <p:spPr bwMode="auto">
            <a:xfrm>
              <a:off x="48992" y="36847"/>
              <a:ext cx="12664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Развитие ЭМ*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" name="Rectangle 282"/>
            <p:cNvSpPr>
              <a:spLocks noChangeArrowheads="1"/>
            </p:cNvSpPr>
            <p:nvPr/>
          </p:nvSpPr>
          <p:spPr bwMode="auto">
            <a:xfrm>
              <a:off x="48973" y="32546"/>
              <a:ext cx="12656" cy="33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Совершенствование законодательства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Rectangle 283"/>
            <p:cNvSpPr>
              <a:spLocks noChangeArrowheads="1"/>
            </p:cNvSpPr>
            <p:nvPr/>
          </p:nvSpPr>
          <p:spPr bwMode="auto">
            <a:xfrm>
              <a:off x="48983" y="29060"/>
              <a:ext cx="12655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Развитие ЛД*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48983" y="24732"/>
              <a:ext cx="12655" cy="34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Улучшение архитектуры города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" name="Rectangle 285"/>
            <p:cNvSpPr>
              <a:spLocks noChangeArrowheads="1"/>
            </p:cNvSpPr>
            <p:nvPr/>
          </p:nvSpPr>
          <p:spPr bwMode="auto">
            <a:xfrm>
              <a:off x="48992" y="21109"/>
              <a:ext cx="12664" cy="31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Модернизация энергетики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" name="Rectangle 286"/>
            <p:cNvSpPr>
              <a:spLocks noChangeArrowheads="1"/>
            </p:cNvSpPr>
            <p:nvPr/>
          </p:nvSpPr>
          <p:spPr bwMode="auto">
            <a:xfrm>
              <a:off x="48973" y="17705"/>
              <a:ext cx="12665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Реконструкция ДИ*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" name="Rectangle 287"/>
            <p:cNvSpPr>
              <a:spLocks noChangeArrowheads="1"/>
            </p:cNvSpPr>
            <p:nvPr/>
          </p:nvSpPr>
          <p:spPr bwMode="auto">
            <a:xfrm>
              <a:off x="48992" y="13459"/>
              <a:ext cx="12664" cy="28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Модернизация транспорта (флота, пассажирских поездов</a:t>
              </a:r>
              <a:r>
                <a:rPr kumimoji="0" lang="ru-RU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, автотранспорта)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" name="Rectangle 288"/>
            <p:cNvSpPr>
              <a:spLocks noChangeArrowheads="1"/>
            </p:cNvSpPr>
            <p:nvPr/>
          </p:nvSpPr>
          <p:spPr bwMode="auto">
            <a:xfrm>
              <a:off x="65115" y="36847"/>
              <a:ext cx="12655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Прогнозирование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" name="Rectangle 289"/>
            <p:cNvSpPr>
              <a:spLocks noChangeArrowheads="1"/>
            </p:cNvSpPr>
            <p:nvPr/>
          </p:nvSpPr>
          <p:spPr bwMode="auto">
            <a:xfrm>
              <a:off x="65115" y="32546"/>
              <a:ext cx="12655" cy="19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Демонополизация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" name="Rectangle 290"/>
            <p:cNvSpPr>
              <a:spLocks noChangeArrowheads="1"/>
            </p:cNvSpPr>
            <p:nvPr/>
          </p:nvSpPr>
          <p:spPr bwMode="auto">
            <a:xfrm>
              <a:off x="65115" y="29060"/>
              <a:ext cx="12655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Реконструкция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" name="Rectangle 291"/>
            <p:cNvSpPr>
              <a:spLocks noChangeArrowheads="1"/>
            </p:cNvSpPr>
            <p:nvPr/>
          </p:nvSpPr>
          <p:spPr bwMode="auto">
            <a:xfrm>
              <a:off x="65097" y="24732"/>
              <a:ext cx="12673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Модернизация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" name="Rectangle 292"/>
            <p:cNvSpPr>
              <a:spLocks noChangeArrowheads="1"/>
            </p:cNvSpPr>
            <p:nvPr/>
          </p:nvSpPr>
          <p:spPr bwMode="auto">
            <a:xfrm>
              <a:off x="65115" y="21109"/>
              <a:ext cx="12655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Финансовый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" name="Rectangle 293"/>
            <p:cNvSpPr>
              <a:spLocks noChangeArrowheads="1"/>
            </p:cNvSpPr>
            <p:nvPr/>
          </p:nvSpPr>
          <p:spPr bwMode="auto">
            <a:xfrm>
              <a:off x="65115" y="17705"/>
              <a:ext cx="12655" cy="1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Правовой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" name="Rectangle 294"/>
            <p:cNvSpPr>
              <a:spLocks noChangeArrowheads="1"/>
            </p:cNvSpPr>
            <p:nvPr/>
          </p:nvSpPr>
          <p:spPr bwMode="auto">
            <a:xfrm>
              <a:off x="65115" y="13459"/>
              <a:ext cx="12655" cy="36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Административно-организационный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" name="Rectangle 295"/>
            <p:cNvSpPr>
              <a:spLocks noChangeArrowheads="1"/>
            </p:cNvSpPr>
            <p:nvPr/>
          </p:nvSpPr>
          <p:spPr bwMode="auto">
            <a:xfrm>
              <a:off x="14576" y="21200"/>
              <a:ext cx="12656" cy="19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Гармонизация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" name="Rectangle 296"/>
            <p:cNvSpPr>
              <a:spLocks noChangeArrowheads="1"/>
            </p:cNvSpPr>
            <p:nvPr/>
          </p:nvSpPr>
          <p:spPr bwMode="auto">
            <a:xfrm>
              <a:off x="14558" y="24823"/>
              <a:ext cx="12655" cy="3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Комплексное природопользование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" name="Rectangle 297"/>
            <p:cNvSpPr>
              <a:spLocks noChangeArrowheads="1"/>
            </p:cNvSpPr>
            <p:nvPr/>
          </p:nvSpPr>
          <p:spPr bwMode="auto">
            <a:xfrm>
              <a:off x="14576" y="29151"/>
              <a:ext cx="12656" cy="3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Экологические ограничения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" name="Rectangle 298"/>
            <p:cNvSpPr>
              <a:spLocks noChangeArrowheads="1"/>
            </p:cNvSpPr>
            <p:nvPr/>
          </p:nvSpPr>
          <p:spPr bwMode="auto">
            <a:xfrm>
              <a:off x="14576" y="33406"/>
              <a:ext cx="12656" cy="19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Приоритетность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" name="Text Box 299"/>
            <p:cNvSpPr txBox="1">
              <a:spLocks noChangeArrowheads="1"/>
            </p:cNvSpPr>
            <p:nvPr/>
          </p:nvSpPr>
          <p:spPr bwMode="auto">
            <a:xfrm>
              <a:off x="11782" y="1508"/>
              <a:ext cx="4108" cy="23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Цели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32" name="AutoShape 300"/>
            <p:cNvCxnSpPr>
              <a:cxnSpLocks noChangeShapeType="1"/>
            </p:cNvCxnSpPr>
            <p:nvPr/>
          </p:nvCxnSpPr>
          <p:spPr bwMode="auto">
            <a:xfrm flipV="1">
              <a:off x="15890" y="1014"/>
              <a:ext cx="18286" cy="16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" name="AutoShape 301"/>
            <p:cNvCxnSpPr>
              <a:cxnSpLocks noChangeShapeType="1"/>
            </p:cNvCxnSpPr>
            <p:nvPr/>
          </p:nvCxnSpPr>
          <p:spPr bwMode="auto">
            <a:xfrm>
              <a:off x="15890" y="2666"/>
              <a:ext cx="18286" cy="27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4" name="AutoShape 302"/>
            <p:cNvCxnSpPr>
              <a:cxnSpLocks noChangeShapeType="1"/>
            </p:cNvCxnSpPr>
            <p:nvPr/>
          </p:nvCxnSpPr>
          <p:spPr bwMode="auto">
            <a:xfrm flipH="1">
              <a:off x="20899" y="16076"/>
              <a:ext cx="10" cy="1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5" name="AutoShape 303"/>
            <p:cNvCxnSpPr>
              <a:cxnSpLocks noChangeShapeType="1"/>
            </p:cNvCxnSpPr>
            <p:nvPr/>
          </p:nvCxnSpPr>
          <p:spPr bwMode="auto">
            <a:xfrm>
              <a:off x="20899" y="19718"/>
              <a:ext cx="10" cy="14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6" name="AutoShape 304"/>
            <p:cNvCxnSpPr>
              <a:cxnSpLocks noChangeShapeType="1"/>
            </p:cNvCxnSpPr>
            <p:nvPr/>
          </p:nvCxnSpPr>
          <p:spPr bwMode="auto">
            <a:xfrm flipH="1">
              <a:off x="20890" y="23122"/>
              <a:ext cx="19" cy="17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7" name="AutoShape 305"/>
            <p:cNvCxnSpPr>
              <a:cxnSpLocks noChangeShapeType="1"/>
            </p:cNvCxnSpPr>
            <p:nvPr/>
          </p:nvCxnSpPr>
          <p:spPr bwMode="auto">
            <a:xfrm>
              <a:off x="20890" y="28181"/>
              <a:ext cx="19" cy="9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8" name="AutoShape 306"/>
            <p:cNvCxnSpPr>
              <a:cxnSpLocks noChangeShapeType="1"/>
            </p:cNvCxnSpPr>
            <p:nvPr/>
          </p:nvCxnSpPr>
          <p:spPr bwMode="auto">
            <a:xfrm>
              <a:off x="20909" y="32455"/>
              <a:ext cx="9" cy="9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9" name="AutoShape 307"/>
            <p:cNvCxnSpPr>
              <a:cxnSpLocks noChangeShapeType="1"/>
            </p:cNvCxnSpPr>
            <p:nvPr/>
          </p:nvCxnSpPr>
          <p:spPr bwMode="auto">
            <a:xfrm>
              <a:off x="38203" y="17073"/>
              <a:ext cx="9" cy="6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0" name="AutoShape 308"/>
            <p:cNvCxnSpPr>
              <a:cxnSpLocks noChangeShapeType="1"/>
            </p:cNvCxnSpPr>
            <p:nvPr/>
          </p:nvCxnSpPr>
          <p:spPr bwMode="auto">
            <a:xfrm>
              <a:off x="38203" y="19626"/>
              <a:ext cx="9" cy="14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" name="AutoShape 309"/>
            <p:cNvCxnSpPr>
              <a:cxnSpLocks noChangeShapeType="1"/>
            </p:cNvCxnSpPr>
            <p:nvPr/>
          </p:nvCxnSpPr>
          <p:spPr bwMode="auto">
            <a:xfrm flipV="1">
              <a:off x="38203" y="23030"/>
              <a:ext cx="9" cy="17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2" name="AutoShape 310"/>
            <p:cNvCxnSpPr>
              <a:cxnSpLocks noChangeShapeType="1"/>
            </p:cNvCxnSpPr>
            <p:nvPr/>
          </p:nvCxnSpPr>
          <p:spPr bwMode="auto">
            <a:xfrm>
              <a:off x="38203" y="28181"/>
              <a:ext cx="9" cy="8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" name="AutoShape 311"/>
            <p:cNvCxnSpPr>
              <a:cxnSpLocks noChangeShapeType="1"/>
            </p:cNvCxnSpPr>
            <p:nvPr/>
          </p:nvCxnSpPr>
          <p:spPr bwMode="auto">
            <a:xfrm>
              <a:off x="38203" y="32043"/>
              <a:ext cx="9" cy="5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4" name="AutoShape 312"/>
            <p:cNvCxnSpPr>
              <a:cxnSpLocks noChangeShapeType="1"/>
            </p:cNvCxnSpPr>
            <p:nvPr/>
          </p:nvCxnSpPr>
          <p:spPr bwMode="auto">
            <a:xfrm>
              <a:off x="38203" y="34568"/>
              <a:ext cx="9" cy="9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5" name="AutoShape 313"/>
            <p:cNvCxnSpPr>
              <a:cxnSpLocks noChangeShapeType="1"/>
            </p:cNvCxnSpPr>
            <p:nvPr/>
          </p:nvCxnSpPr>
          <p:spPr bwMode="auto">
            <a:xfrm flipH="1">
              <a:off x="55306" y="16351"/>
              <a:ext cx="18" cy="13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6" name="AutoShape 314"/>
            <p:cNvCxnSpPr>
              <a:cxnSpLocks noChangeShapeType="1"/>
            </p:cNvCxnSpPr>
            <p:nvPr/>
          </p:nvCxnSpPr>
          <p:spPr bwMode="auto">
            <a:xfrm>
              <a:off x="55269" y="19809"/>
              <a:ext cx="18" cy="14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7" name="AutoShape 315"/>
            <p:cNvCxnSpPr>
              <a:cxnSpLocks noChangeShapeType="1"/>
            </p:cNvCxnSpPr>
            <p:nvPr/>
          </p:nvCxnSpPr>
          <p:spPr bwMode="auto">
            <a:xfrm flipH="1">
              <a:off x="55315" y="24220"/>
              <a:ext cx="9" cy="5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8" name="AutoShape 316"/>
            <p:cNvCxnSpPr>
              <a:cxnSpLocks noChangeShapeType="1"/>
            </p:cNvCxnSpPr>
            <p:nvPr/>
          </p:nvCxnSpPr>
          <p:spPr bwMode="auto">
            <a:xfrm>
              <a:off x="55315" y="28181"/>
              <a:ext cx="9" cy="8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9" name="AutoShape 317"/>
            <p:cNvCxnSpPr>
              <a:cxnSpLocks noChangeShapeType="1"/>
            </p:cNvCxnSpPr>
            <p:nvPr/>
          </p:nvCxnSpPr>
          <p:spPr bwMode="auto">
            <a:xfrm flipH="1">
              <a:off x="55306" y="30981"/>
              <a:ext cx="9" cy="1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0" name="AutoShape 318"/>
            <p:cNvCxnSpPr>
              <a:cxnSpLocks noChangeShapeType="1"/>
            </p:cNvCxnSpPr>
            <p:nvPr/>
          </p:nvCxnSpPr>
          <p:spPr bwMode="auto">
            <a:xfrm>
              <a:off x="55306" y="35895"/>
              <a:ext cx="18" cy="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1" name="AutoShape 319"/>
            <p:cNvCxnSpPr>
              <a:cxnSpLocks noChangeShapeType="1"/>
            </p:cNvCxnSpPr>
            <p:nvPr/>
          </p:nvCxnSpPr>
          <p:spPr bwMode="auto">
            <a:xfrm>
              <a:off x="71447" y="17073"/>
              <a:ext cx="9" cy="6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2" name="AutoShape 320"/>
            <p:cNvCxnSpPr>
              <a:cxnSpLocks noChangeShapeType="1"/>
            </p:cNvCxnSpPr>
            <p:nvPr/>
          </p:nvCxnSpPr>
          <p:spPr bwMode="auto">
            <a:xfrm>
              <a:off x="71447" y="19626"/>
              <a:ext cx="9" cy="14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" name="AutoShape 321"/>
            <p:cNvCxnSpPr>
              <a:cxnSpLocks noChangeShapeType="1"/>
            </p:cNvCxnSpPr>
            <p:nvPr/>
          </p:nvCxnSpPr>
          <p:spPr bwMode="auto">
            <a:xfrm flipH="1">
              <a:off x="71438" y="23030"/>
              <a:ext cx="9" cy="17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" name="AutoShape 322"/>
            <p:cNvCxnSpPr>
              <a:cxnSpLocks noChangeShapeType="1"/>
            </p:cNvCxnSpPr>
            <p:nvPr/>
          </p:nvCxnSpPr>
          <p:spPr bwMode="auto">
            <a:xfrm>
              <a:off x="71438" y="26653"/>
              <a:ext cx="9" cy="24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" name="AutoShape 323"/>
            <p:cNvCxnSpPr>
              <a:cxnSpLocks noChangeShapeType="1"/>
            </p:cNvCxnSpPr>
            <p:nvPr/>
          </p:nvCxnSpPr>
          <p:spPr bwMode="auto">
            <a:xfrm>
              <a:off x="71447" y="30981"/>
              <a:ext cx="9" cy="1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6" name="AutoShape 324"/>
            <p:cNvCxnSpPr>
              <a:cxnSpLocks noChangeShapeType="1"/>
            </p:cNvCxnSpPr>
            <p:nvPr/>
          </p:nvCxnSpPr>
          <p:spPr bwMode="auto">
            <a:xfrm>
              <a:off x="71447" y="34468"/>
              <a:ext cx="9" cy="23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7" name="AutoShape 325"/>
            <p:cNvCxnSpPr>
              <a:cxnSpLocks noChangeShapeType="1"/>
            </p:cNvCxnSpPr>
            <p:nvPr/>
          </p:nvCxnSpPr>
          <p:spPr bwMode="auto">
            <a:xfrm flipH="1">
              <a:off x="20909" y="7987"/>
              <a:ext cx="18" cy="55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8" name="AutoShape 326"/>
            <p:cNvCxnSpPr>
              <a:cxnSpLocks noChangeShapeType="1"/>
            </p:cNvCxnSpPr>
            <p:nvPr/>
          </p:nvCxnSpPr>
          <p:spPr bwMode="auto">
            <a:xfrm>
              <a:off x="38203" y="12041"/>
              <a:ext cx="9" cy="14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9" name="AutoShape 327"/>
            <p:cNvCxnSpPr>
              <a:cxnSpLocks noChangeShapeType="1"/>
            </p:cNvCxnSpPr>
            <p:nvPr/>
          </p:nvCxnSpPr>
          <p:spPr bwMode="auto">
            <a:xfrm flipH="1">
              <a:off x="55324" y="12041"/>
              <a:ext cx="18" cy="14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0" name="AutoShape 328"/>
            <p:cNvCxnSpPr>
              <a:cxnSpLocks noChangeShapeType="1"/>
            </p:cNvCxnSpPr>
            <p:nvPr/>
          </p:nvCxnSpPr>
          <p:spPr bwMode="auto">
            <a:xfrm>
              <a:off x="71438" y="8820"/>
              <a:ext cx="9" cy="46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1" name="Rectangle 329"/>
            <p:cNvSpPr>
              <a:spLocks noChangeArrowheads="1"/>
            </p:cNvSpPr>
            <p:nvPr/>
          </p:nvSpPr>
          <p:spPr bwMode="auto">
            <a:xfrm>
              <a:off x="31276" y="38860"/>
              <a:ext cx="13863" cy="1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Развитие сферы ФПП*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2" name="AutoShape 330"/>
            <p:cNvCxnSpPr>
              <a:cxnSpLocks noChangeShapeType="1"/>
            </p:cNvCxnSpPr>
            <p:nvPr/>
          </p:nvCxnSpPr>
          <p:spPr bwMode="auto">
            <a:xfrm>
              <a:off x="38203" y="37414"/>
              <a:ext cx="9" cy="1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3" name="Text Box 331"/>
            <p:cNvSpPr txBox="1">
              <a:spLocks noChangeArrowheads="1"/>
            </p:cNvSpPr>
            <p:nvPr/>
          </p:nvSpPr>
          <p:spPr bwMode="auto">
            <a:xfrm>
              <a:off x="29291" y="38722"/>
              <a:ext cx="1985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" name="Text Box 332"/>
            <p:cNvSpPr txBox="1">
              <a:spLocks noChangeArrowheads="1"/>
            </p:cNvSpPr>
            <p:nvPr/>
          </p:nvSpPr>
          <p:spPr bwMode="auto">
            <a:xfrm>
              <a:off x="12380" y="36901"/>
              <a:ext cx="1986" cy="2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" name="Rectangle 333"/>
            <p:cNvSpPr>
              <a:spLocks noChangeArrowheads="1"/>
            </p:cNvSpPr>
            <p:nvPr/>
          </p:nvSpPr>
          <p:spPr bwMode="auto">
            <a:xfrm>
              <a:off x="14576" y="36901"/>
              <a:ext cx="12720" cy="3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480" tIns="32740" rIns="65480" bIns="3274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Аналитической </a:t>
              </a:r>
            </a:p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комбинаторики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6" name="AutoShape 334"/>
            <p:cNvCxnSpPr>
              <a:cxnSpLocks noChangeShapeType="1"/>
            </p:cNvCxnSpPr>
            <p:nvPr/>
          </p:nvCxnSpPr>
          <p:spPr bwMode="auto">
            <a:xfrm>
              <a:off x="20909" y="35318"/>
              <a:ext cx="36" cy="1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45164" name="Rectangle 108"/>
          <p:cNvSpPr>
            <a:spLocks noChangeArrowheads="1"/>
          </p:cNvSpPr>
          <p:nvPr/>
        </p:nvSpPr>
        <p:spPr bwMode="auto">
          <a:xfrm>
            <a:off x="285720" y="5786454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Рис.6.7. Программная схема рекомендуемых решений задач для достижения целей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Сокращения: ДИ – дорожная инфраструктура, ЭЭС – Эколого-экономическая система, РТЗ – рекреационно-туристические зоны, ГБ – гидробионты, ЛПП – легкая и пищевая промышленность, ДО – дачные общества, ЛД – ландшафтный дизайн, ЭМ – экологический мониторинг, ФПП – функциональные продукты питания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900" dirty="0" smtClean="0"/>
              <a:t>Рис. 2.2. Подводные лодки (из архива г. Находка)</a:t>
            </a:r>
            <a:endParaRPr lang="ru-RU" sz="1900" dirty="0"/>
          </a:p>
        </p:txBody>
      </p:sp>
      <p:pic>
        <p:nvPicPr>
          <p:cNvPr id="3074" name="Рисунок 9" descr="1359394030b6d"/>
          <p:cNvPicPr>
            <a:picLocks noGrp="1" noChangeArrowheads="1"/>
          </p:cNvPicPr>
          <p:nvPr>
            <p:ph type="pic" idx="1"/>
          </p:nvPr>
        </p:nvPicPr>
        <p:blipFill>
          <a:blip r:embed="rId2"/>
          <a:srcRect l="2238" r="2238"/>
          <a:stretch>
            <a:fillRect/>
          </a:stretch>
        </p:blipFill>
        <p:spPr bwMode="auto">
          <a:xfrm>
            <a:off x="428596" y="142853"/>
            <a:ext cx="821537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pPr algn="ctr"/>
            <a:r>
              <a:rPr lang="x-none" sz="1600" smtClean="0"/>
              <a:t>Рис</a:t>
            </a:r>
            <a:r>
              <a:rPr lang="x-none" sz="1600" smtClean="0"/>
              <a:t>. 3.2. Первые взрывы на строительстве торгового порта в бухте Находка в 1939г. (по материалам архива г. Находка)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098" name="Рисунок 8" descr="C:\Documents and Settings\operator\Рабочий стол\Наумов-1\Ихо\ИХО-лист3\первый взрыв.jpg"/>
          <p:cNvPicPr>
            <a:picLocks noGrp="1" noChangeArrowheads="1"/>
          </p:cNvPicPr>
          <p:nvPr>
            <p:ph type="pic" idx="1"/>
          </p:nvPr>
        </p:nvPicPr>
        <p:blipFill>
          <a:blip r:embed="rId2"/>
          <a:srcRect l="4578" r="4578"/>
          <a:stretch>
            <a:fillRect/>
          </a:stretch>
        </p:blipFill>
        <p:spPr bwMode="auto">
          <a:xfrm>
            <a:off x="357158" y="214291"/>
            <a:ext cx="8429684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Таблица 3.2</a:t>
            </a:r>
            <a:br>
              <a:rPr lang="ru-RU" sz="2000" dirty="0" smtClean="0"/>
            </a:br>
            <a:r>
              <a:rPr lang="ru-RU" sz="2400" b="1" dirty="0" smtClean="0"/>
              <a:t>Чрезвычайные ситуации в заливах Находка и Восток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1357297"/>
          <a:ext cx="8858311" cy="5374185"/>
        </p:xfrm>
        <a:graphic>
          <a:graphicData uri="http://schemas.openxmlformats.org/drawingml/2006/table">
            <a:tbl>
              <a:tblPr/>
              <a:tblGrid>
                <a:gridCol w="404449"/>
                <a:gridCol w="594743"/>
                <a:gridCol w="1103361"/>
                <a:gridCol w="2745017"/>
                <a:gridCol w="4010741"/>
              </a:tblGrid>
              <a:tr h="63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ЧС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Причины и обстоятельства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Социальные и экологические последствия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1904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Б.Находка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результате таяния льда 8 тыс.т угля провалились на дно бухты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Захоронение слоем угля донных биоценозов и гибель гидробионтов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1943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Южная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Находка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Подводная лодка «Щ - 128» протаранила подводную лодку «Щ - 130»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Дизельная подводная лодка «Щ -130» затонула на глубине , но была поднята.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человека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погибли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О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загрязнении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1946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Находка (м. Астафьева), Транспорт «Дальстрой»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результате нарушения правил безопасности возник пожар: при взрыве на судне 750 т взрывчатки в воздух поднялось 1 800 т мазута.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60 до 105 человек погибших, 400 раненых, затонуло судно, отмечены разрушения зданий на побережье, загрязнено нефтепродуктами побережье б. Находка и акватория зал.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Находка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1946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Находка Падь Ободаая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Взрыв 3 складов, где было взрывчатки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Ранены десятки людей, образовался котлован до глубиной с загрязнением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почвогрунтов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осколками металлов, химическими веществами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1973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Южная часть зал. Находка у м. Скалистый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Траулер «Академик Берег» протаранил атомную подводную лодку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подлодке лопнула система охлаждения реактора и погибло 27 человек. Лодка затонула, но была поднята. Сведений о загрязнении среды нет.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Продолжение табл. 3.2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71480"/>
          <a:ext cx="9001156" cy="6072226"/>
        </p:xfrm>
        <a:graphic>
          <a:graphicData uri="http://schemas.openxmlformats.org/drawingml/2006/table">
            <a:tbl>
              <a:tblPr/>
              <a:tblGrid>
                <a:gridCol w="410972"/>
                <a:gridCol w="604334"/>
                <a:gridCol w="1121153"/>
                <a:gridCol w="2789282"/>
                <a:gridCol w="4075415"/>
              </a:tblGrid>
              <a:tr h="1214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1977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Южный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берег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Соленое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Крушение на ж/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ветке с опрокидыванием цистерны и разливом 60т мазута.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Загрязнение берегов оз. Соленое, самого озера, устья реки Каменка и акватории зал. Находка. Массовая гибель чаек, бакланов, рыб. Битумный слой от аварии сохранился до сих пор на берегах озера.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Находка (м.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Шефнера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), Котельная №1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Прорыв заслонки цистерны и разлив 3000 т мазута на рельеф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Загрязнены прибрежная низменность, морские пляжи, устье реки Каменка и акватория зал.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Находка.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Берег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Соленое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котельная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№3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Утеря контроля персоналом, авария на котельной и разлив топлива на рельеф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Загрязнены прибрежная низменность оз. Соленое, все зеркало озера и его берега, морские пляжи, устье реки Каменка и акватория зал. Находка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Находка (м.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Шефнера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), котельная №1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Прорыв заслонки цистерны и разлив мазута на рельеф (630 т, из них 50 т в море)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Загрязнены устье р. Каменка, акватория зал.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Находка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морские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пляжи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Находка (м.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Шефнера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), Котельная № 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Недосмотр персонала и перелив из цистерны 5-7 т мазута на рельеф.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Загрязнены побережье, устье реки Партизанская и акватория зал.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Бухта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Врангеля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танкер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Эвенск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Серия взрывов и пожаров от возгорания бензина (140 т) и дизельного топлива (40 т)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Один человек погиб, загрязнены нефтепродуктами акватории б. Врангеля и морские пляжи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Окончание табл. 3.2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571481"/>
          <a:ext cx="8858311" cy="6072230"/>
        </p:xfrm>
        <a:graphic>
          <a:graphicData uri="http://schemas.openxmlformats.org/drawingml/2006/table">
            <a:tbl>
              <a:tblPr/>
              <a:tblGrid>
                <a:gridCol w="404449"/>
                <a:gridCol w="594744"/>
                <a:gridCol w="1103361"/>
                <a:gridCol w="2745017"/>
                <a:gridCol w="4010740"/>
              </a:tblGrid>
              <a:tr h="1012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Находка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торговый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порт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Сильный пожар на береговых складах в результате возгорания пыли от искры автокара.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Сгорели тысячи тонн хлопка на 5 млн.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его остатки и сгоревшие конструкции вывезены на свалку.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Большим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количеством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продуктов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сгорания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атмосфера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акватория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бухты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Зал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Восток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б.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Гайдамак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Три аварийных разлива мазута из емкостей и котельной (один до ) на береговую полосу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Загрязнены побережье б. Гайдамак и б. Прозрачная, южная акватория зал.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Восток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Погибли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птиц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Козьмина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плавбаза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Аляска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результате нарушения правил безопасности взрыв на судне 4 т аммиака и пожар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Загрязнены нефтепродуктами акватория зал. Находка и морской пляж.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Берег оз. Соленое (котельная №3)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Разлив мазута (+2 т) из-за нарушения дисциплины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гидросеть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города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Загрязнены прибрежная низменность оз. Соленое, часть его акватории, западный берег, устье р. Каменка и акватория зал. Находка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Находка (торговый иорг)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Сильный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пожар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береговых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складов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Загрязнены атмосфера и акватория 6. Находка продуктами сгорания, нанесенматериальный ущерб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Южная часть зал. Восток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Утечка мазута с судна в море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Загрязнены пляж б. Прозрачная, южная часть зал.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Восток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погибли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птицы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Пос. Лазовый на берегу р. Партизанская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Прорыв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золоотвала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Партизанской ГРЭС вследствие отсутствия ремонта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обваловки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после сильного дождя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р. Партизанская хлынул селевой ноток объемом 180 тыс.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200" b="1" i="1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слоем золы покрыто ее дно на . Погибла рыба, ЗВ вынесены в зал.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 Находка (ПСРЗ)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 причала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судоремзавода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затонул крупнейший на ДВ плавучий док, так как его корпус проржавел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Загрязнялась акватория окислами металлов до 2013 года, пока в 2013 году док не был поднят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800" dirty="0" smtClean="0"/>
              <a:t>Таблица </a:t>
            </a:r>
            <a:r>
              <a:rPr lang="ru-RU" sz="1800" dirty="0" smtClean="0"/>
              <a:t>3.3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Выбросы </a:t>
            </a:r>
            <a:r>
              <a:rPr lang="ru-RU" sz="2000" b="1" dirty="0" err="1" smtClean="0"/>
              <a:t>поллютантов</a:t>
            </a:r>
            <a:r>
              <a:rPr lang="ru-RU" sz="2000" b="1" dirty="0" smtClean="0"/>
              <a:t> в </a:t>
            </a:r>
            <a:r>
              <a:rPr lang="ru-RU" sz="2000" b="1" dirty="0" smtClean="0"/>
              <a:t>атмосферу </a:t>
            </a:r>
            <a:r>
              <a:rPr lang="ru-RU" sz="2000" b="1" dirty="0" smtClean="0"/>
              <a:t>городов* Приморья в 1988г. (в тыс. тонн в год): от стационарных источников (СИ), автотранспорта (А) и суммарные (Z)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(составлено </a:t>
            </a:r>
            <a:r>
              <a:rPr lang="ru-RU" sz="2000" dirty="0" smtClean="0"/>
              <a:t>автором по данным </a:t>
            </a:r>
            <a:r>
              <a:rPr lang="ru-RU" sz="2000" dirty="0" err="1" smtClean="0"/>
              <a:t>Приморгидромета</a:t>
            </a:r>
            <a:r>
              <a:rPr lang="ru-RU" sz="2000" dirty="0" smtClean="0"/>
              <a:t>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0" y="1500181"/>
          <a:ext cx="8858315" cy="4786335"/>
        </p:xfrm>
        <a:graphic>
          <a:graphicData uri="http://schemas.openxmlformats.org/drawingml/2006/table">
            <a:tbl>
              <a:tblPr/>
              <a:tblGrid>
                <a:gridCol w="1771478"/>
                <a:gridCol w="1771478"/>
                <a:gridCol w="1771478"/>
                <a:gridCol w="1771478"/>
                <a:gridCol w="1772403"/>
              </a:tblGrid>
              <a:tr h="31908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города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Количество выбросов (в скобках % от суммы)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Место по выбросам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СИ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Z 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Арсеньев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14,5 (75,5)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4,7 (24,5)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19,2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Артём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61,4 (81,3)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14,1 (18,7)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75,5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Бол. Камень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6,0 (71,4)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2,4 (28,6)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8,4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Владивосток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79,9 (64,3)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44,4 (35,7)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124,3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Дальнегорск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22,6 (73,9)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8,0 (26,1)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30,6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Дальнереченск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5,7 (53,8)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4,9 (46,2)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Лесозаводск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10,4 (46,8)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11,8 (53,2)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22,2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Лучегорск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73,7 (98,3)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1,3 (1,7)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75,0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Находка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18,7 (56,8)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14,2 (43,2)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32,9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Партизанск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27,3 (83,7)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5,3 (16,3)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32,6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Спасск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56,2 (91,4)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5,3 (8,6)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61,5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Уссурийск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31,5 (50,8)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30,5 (49,2)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62,0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407,9 (73,5)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146,9 (26,5)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554,8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6429397"/>
            <a:ext cx="77867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перечень городов не вошёл военный г. Фокино, где мониторинг не проводится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Таблица 3.4</a:t>
            </a:r>
            <a:br>
              <a:rPr lang="ru-RU" sz="1800" dirty="0" smtClean="0"/>
            </a:br>
            <a:r>
              <a:rPr lang="ru-RU" sz="2000" b="1" dirty="0" smtClean="0"/>
              <a:t>Выбросы </a:t>
            </a:r>
            <a:r>
              <a:rPr lang="ru-RU" sz="2000" b="1" dirty="0" err="1" smtClean="0"/>
              <a:t>поллютантов</a:t>
            </a:r>
            <a:r>
              <a:rPr lang="ru-RU" sz="2000" b="1" dirty="0" smtClean="0"/>
              <a:t> в атмосферу городов Приморья в 2009 г. (в тыс. тонн в год): от стационарных источников (СИ), автотранспорта (А) и суммарных (Z)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214424"/>
          <a:ext cx="8858313" cy="4429152"/>
        </p:xfrm>
        <a:graphic>
          <a:graphicData uri="http://schemas.openxmlformats.org/drawingml/2006/table">
            <a:tbl>
              <a:tblPr/>
              <a:tblGrid>
                <a:gridCol w="1720898"/>
                <a:gridCol w="1441595"/>
                <a:gridCol w="1388675"/>
                <a:gridCol w="794789"/>
                <a:gridCol w="734027"/>
                <a:gridCol w="1249513"/>
                <a:gridCol w="1528816"/>
              </a:tblGrid>
              <a:tr h="5536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города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Количество выбросов (в скобках % от суммы)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ИЗА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Место по выбросам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Место по загрязнению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СИ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Арсеньев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4,3 (36,7)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7,5 (63,3)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11,8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Артём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25,6 (57,2)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19,1 (42,8)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44,7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Бол. Камень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5,2 (68,9)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2,4 (31,1)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7,6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2,79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Владивосток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57,2 (46,9)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64,8 (53,1)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122,0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Дальнегорск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4,2 (37,1)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7,1 (62,9)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Дальнереченск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2,3 (22,6)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8,0 (77,4)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10,3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Лесозаводск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2,2 (33,0)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4,5 (67,0)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6,7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Лучегорск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50,9 (94,7)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2,8 (5,3)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53,7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Находка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8,4 (24,7)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25,6 (75,3)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34,0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Партизанск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8,9 (58,8)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6,3 (41,2)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15,2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11,2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Спасск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6,5 (62,1)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3,9 (37,9)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10,4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1,15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Уссурийск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19,1 (46,6)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21,8 (53,4)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40,9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19,7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194,8 (52,9)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173,8 (47,1)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368,6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78645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ИЗА - индекс загрязнения атмосферы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2073</Words>
  <PresentationFormat>Экран (4:3)</PresentationFormat>
  <Paragraphs>599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Таблица 3.2 Чрезвычайные ситуации в заливах Находка и Восток</vt:lpstr>
      <vt:lpstr>Продолжение табл. 3.2</vt:lpstr>
      <vt:lpstr>Окончание табл. 3.2</vt:lpstr>
      <vt:lpstr>                                                                                                                                                                                                                         Таблица 3.3 Выбросы поллютантов в атмосферу городов* Приморья в 1988г. (в тыс. тонн в год): от стационарных источников (СИ), автотранспорта (А) и суммарные (Z) (составлено автором по данным Приморгидромета) </vt:lpstr>
      <vt:lpstr>Таблица 3.4 Выбросы поллютантов в атмосферу городов Приморья в 2009 г. (в тыс. тонн в год): от стационарных источников (СИ), автотранспорта (А) и суммарных (Z) </vt:lpstr>
      <vt:lpstr>Слайд 10</vt:lpstr>
      <vt:lpstr>Слайд 11</vt:lpstr>
      <vt:lpstr>Слайд 12</vt:lpstr>
      <vt:lpstr>Таблица 3.12 Результаты химического анализа проб морской воды по б. Врангеля </vt:lpstr>
      <vt:lpstr>Слайд 14</vt:lpstr>
      <vt:lpstr>Таблица 4.1 Перевозки грузов транспортом предприятий всех видов экономической деятельности в регионах ДВ, тыс.т (по: Тихоокеанская Россия, 2012) </vt:lpstr>
      <vt:lpstr>Слайд 16</vt:lpstr>
      <vt:lpstr>Слайд 17</vt:lpstr>
      <vt:lpstr>Слайд 18</vt:lpstr>
      <vt:lpstr>Слайд 19</vt:lpstr>
      <vt:lpstr> Таблица 6 Возможности и угрозы развития г. Находка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test</cp:lastModifiedBy>
  <cp:revision>12</cp:revision>
  <dcterms:modified xsi:type="dcterms:W3CDTF">2017-02-13T02:29:31Z</dcterms:modified>
</cp:coreProperties>
</file>