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1" r:id="rId4"/>
    <p:sldId id="262" r:id="rId5"/>
    <p:sldId id="286" r:id="rId6"/>
    <p:sldId id="268" r:id="rId7"/>
    <p:sldId id="304" r:id="rId8"/>
    <p:sldId id="266" r:id="rId9"/>
    <p:sldId id="289" r:id="rId10"/>
    <p:sldId id="290" r:id="rId11"/>
    <p:sldId id="291" r:id="rId12"/>
    <p:sldId id="292" r:id="rId13"/>
    <p:sldId id="271" r:id="rId14"/>
    <p:sldId id="272" r:id="rId15"/>
    <p:sldId id="273" r:id="rId16"/>
    <p:sldId id="274" r:id="rId17"/>
    <p:sldId id="275" r:id="rId18"/>
    <p:sldId id="278" r:id="rId19"/>
    <p:sldId id="285" r:id="rId20"/>
    <p:sldId id="296" r:id="rId21"/>
    <p:sldId id="301" r:id="rId22"/>
    <p:sldId id="293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8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5F0A7-7FEC-402E-9771-82F62FB954B6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0D279-0405-4B6B-8337-B609E5764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93701-1A02-4F76-9D5C-38ACA5FAE8D6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C152-F1F9-4155-AF06-B522F898B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34455-91DF-4BE1-9959-254D7AB40D12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56E7B-E999-46DA-AD6A-C0B62587A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D765-41E0-431C-8C90-98E5110E9C65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D99CC-69B3-4DDB-930A-95F0EF548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700E-CF49-4FB1-953E-6EAE27BC62FB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62D5-8BBF-4336-89FD-4BE9278A4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8B6C-3DA6-4D5B-9129-9479F1C3C40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C672-D0D6-4743-8CBE-739172B99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B1BAF-ED06-47FE-9DB1-BFAB1E40317B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11D2-0DAE-42EA-914D-992DB4E21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C67E-4047-4E2E-92AC-913215743795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6C43-FABE-4F3E-9AEE-2E85278B8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75BE-7DCB-4982-B3E6-E05DD1C44FAA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422A8-8D26-41FF-BAF0-05E4679BF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9548-870E-465F-BF2D-8234BC01836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BC41-40F3-4B71-B21D-76834CFCF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6DECB-B964-4F03-8C09-D53E4107456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31B1-E554-4BC2-BB07-0B5568805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AF6962-AC50-45C1-9C17-E4554A9A39C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CCCE53-775A-423C-88F3-C42269729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764705"/>
            <a:ext cx="7920880" cy="381642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Заселение территории, </a:t>
            </a:r>
            <a:br>
              <a:rPr lang="ru-RU" dirty="0" smtClean="0"/>
            </a:br>
            <a:r>
              <a:rPr lang="ru-RU" dirty="0" smtClean="0"/>
              <a:t>ныне называемой </a:t>
            </a:r>
            <a:r>
              <a:rPr lang="ru-RU" dirty="0" smtClean="0"/>
              <a:t>- микрорайон </a:t>
            </a:r>
            <a:r>
              <a:rPr lang="ru-RU" dirty="0" smtClean="0"/>
              <a:t>«поселок Ливадия»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068960"/>
            <a:ext cx="8458200" cy="79303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(1890-1935 г.г.)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494116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Докладчик Елена БЕНДЯК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94928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Ливадия-Находка</a:t>
            </a:r>
          </a:p>
          <a:p>
            <a:pPr algn="ctr"/>
            <a:r>
              <a:rPr lang="ru-RU" dirty="0" smtClean="0"/>
              <a:t>2016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                  Хуторной участок «Заозерный»</a:t>
            </a:r>
            <a:endParaRPr lang="ru-RU" sz="2800" dirty="0"/>
          </a:p>
        </p:txBody>
      </p:sp>
      <p:pic>
        <p:nvPicPr>
          <p:cNvPr id="2150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268760"/>
            <a:ext cx="5904656" cy="5256584"/>
          </a:xfrm>
        </p:spPr>
      </p:pic>
      <p:sp>
        <p:nvSpPr>
          <p:cNvPr id="21507" name="TextBox 9"/>
          <p:cNvSpPr txBox="1">
            <a:spLocks noChangeArrowheads="1"/>
          </p:cNvSpPr>
          <p:nvPr/>
        </p:nvSpPr>
        <p:spPr bwMode="auto">
          <a:xfrm>
            <a:off x="6215063" y="1643063"/>
            <a:ext cx="292893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АБ – хутор «Ланчасы»</a:t>
            </a:r>
          </a:p>
          <a:p>
            <a:endParaRPr lang="ru-RU" sz="1600"/>
          </a:p>
          <a:p>
            <a:r>
              <a:rPr lang="ru-RU" sz="1600"/>
              <a:t>БВ – земля д. Зембрены</a:t>
            </a:r>
          </a:p>
          <a:p>
            <a:endParaRPr lang="ru-RU" sz="1600"/>
          </a:p>
          <a:p>
            <a:r>
              <a:rPr lang="ru-RU" sz="1600"/>
              <a:t>ВА – свободная государственная земля</a:t>
            </a:r>
          </a:p>
          <a:p>
            <a:endParaRPr lang="ru-RU" sz="1600"/>
          </a:p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Казенная оброчная статья «</a:t>
            </a:r>
            <a:r>
              <a:rPr lang="ru-RU" sz="2800" dirty="0" err="1" smtClean="0"/>
              <a:t>Гайдамакская</a:t>
            </a:r>
            <a:r>
              <a:rPr lang="ru-RU" sz="2800" dirty="0" smtClean="0"/>
              <a:t> </a:t>
            </a:r>
            <a:r>
              <a:rPr lang="en-US" sz="2800" dirty="0" smtClean="0"/>
              <a:t>I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22530" name="Picture 12" descr="DSC010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285875"/>
            <a:ext cx="5500687" cy="5286375"/>
          </a:xfrm>
        </p:spPr>
      </p:pic>
      <p:sp>
        <p:nvSpPr>
          <p:cNvPr id="22531" name="Прямоугольник 7"/>
          <p:cNvSpPr>
            <a:spLocks noChangeArrowheads="1"/>
          </p:cNvSpPr>
          <p:nvPr/>
        </p:nvSpPr>
        <p:spPr bwMode="auto">
          <a:xfrm>
            <a:off x="5929313" y="1214438"/>
            <a:ext cx="3000375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Землемером Приамурского Управления государственными имуществами Селиверстовым на побережье гавани Гайдамак  в 1913 году произведен отвод земли казенной оброчной статьи «Гайдамакская </a:t>
            </a:r>
            <a:r>
              <a:rPr lang="en-US" sz="1600">
                <a:latin typeface="Franklin Gothic Medium" pitchFamily="34" charset="0"/>
              </a:rPr>
              <a:t>I</a:t>
            </a:r>
            <a:r>
              <a:rPr lang="ru-RU" sz="1600">
                <a:latin typeface="Franklin Gothic Medium" pitchFamily="34" charset="0"/>
              </a:rPr>
              <a:t>», всего 30,35 десятин. На карте отведенного участка по северо-западному берегу бухты Гайдамак и на мысу, вдающемуся в бухту, обозначены строения фактории графа Кейзерлинга. </a:t>
            </a:r>
          </a:p>
          <a:p>
            <a:pPr algn="just"/>
            <a:endParaRPr lang="ru-RU" sz="1600">
              <a:latin typeface="Franklin Gothic Medium" pitchFamily="34" charset="0"/>
            </a:endParaRPr>
          </a:p>
          <a:p>
            <a:pPr algn="just"/>
            <a:r>
              <a:rPr lang="ru-RU" sz="1400">
                <a:latin typeface="Franklin Gothic Medium" pitchFamily="34" charset="0"/>
              </a:rPr>
              <a:t>АЕ – позже трудовой надел д. Ливадии</a:t>
            </a:r>
          </a:p>
          <a:p>
            <a:pPr algn="just"/>
            <a:endParaRPr lang="ru-RU" sz="1400">
              <a:latin typeface="Franklin Gothic Medium" pitchFamily="34" charset="0"/>
            </a:endParaRPr>
          </a:p>
          <a:p>
            <a:pPr algn="just"/>
            <a:r>
              <a:rPr lang="ru-RU" sz="1400">
                <a:latin typeface="Franklin Gothic Medium" pitchFamily="34" charset="0"/>
              </a:rPr>
              <a:t>ДГ – позже трудовой надел корейцев «Тафуин»</a:t>
            </a:r>
          </a:p>
          <a:p>
            <a:pPr algn="just"/>
            <a:endParaRPr lang="ru-RU" sz="1400">
              <a:latin typeface="Franklin Gothic Medium" pitchFamily="34" charset="0"/>
            </a:endParaRPr>
          </a:p>
          <a:p>
            <a:pPr algn="just"/>
            <a:r>
              <a:rPr lang="ru-RU" sz="1200">
                <a:latin typeface="Franklin Gothic Medium" pitchFamily="34" charset="0"/>
              </a:rPr>
              <a:t>Оброчная статья – земля, сдаваемая государством в аренду</a:t>
            </a:r>
          </a:p>
          <a:p>
            <a:pPr algn="just"/>
            <a:endParaRPr lang="ru-RU" sz="1600">
              <a:latin typeface="Franklin Gothic Medium" pitchFamily="34" charset="0"/>
            </a:endParaRPr>
          </a:p>
          <a:p>
            <a:pPr algn="just"/>
            <a:endParaRPr lang="ru-RU"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3" descr="DSC010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285875"/>
            <a:ext cx="5929312" cy="5330825"/>
          </a:xfrm>
        </p:spPr>
      </p:pic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6429375" y="1357313"/>
            <a:ext cx="2428875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400" dirty="0">
                <a:latin typeface="Franklin Gothic Medium" pitchFamily="34" charset="0"/>
              </a:rPr>
              <a:t>Также был отведен надел казенной </a:t>
            </a:r>
            <a:r>
              <a:rPr lang="ru-RU" sz="1400" dirty="0" smtClean="0">
                <a:latin typeface="Franklin Gothic Medium" pitchFamily="34" charset="0"/>
              </a:rPr>
              <a:t>оброчной </a:t>
            </a:r>
            <a:r>
              <a:rPr lang="ru-RU" sz="1400" dirty="0">
                <a:latin typeface="Franklin Gothic Medium" pitchFamily="34" charset="0"/>
              </a:rPr>
              <a:t>статьи «</a:t>
            </a:r>
            <a:r>
              <a:rPr lang="ru-RU" sz="1400" dirty="0" err="1" smtClean="0">
                <a:latin typeface="Franklin Gothic Medium" pitchFamily="34" charset="0"/>
              </a:rPr>
              <a:t>Гайдамакская</a:t>
            </a:r>
            <a:r>
              <a:rPr lang="ru-RU" sz="1400" dirty="0">
                <a:latin typeface="Franklin Gothic Medium" pitchFamily="34" charset="0"/>
              </a:rPr>
              <a:t> </a:t>
            </a:r>
            <a:r>
              <a:rPr lang="en-US" sz="1400" dirty="0" smtClean="0">
                <a:latin typeface="Franklin Gothic Medium" pitchFamily="34" charset="0"/>
              </a:rPr>
              <a:t>II</a:t>
            </a:r>
            <a:r>
              <a:rPr lang="ru-RU" sz="1400" dirty="0">
                <a:latin typeface="Franklin Gothic Medium" pitchFamily="34" charset="0"/>
              </a:rPr>
              <a:t>» (всего 109,20 десятин) и «Мыс Пещуров» (всего 361,6 десятин). </a:t>
            </a:r>
            <a:endParaRPr lang="en-US" sz="1400" dirty="0" smtClean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endParaRPr lang="ru-RU" sz="1400" dirty="0">
              <a:solidFill>
                <a:schemeClr val="hlink"/>
              </a:solidFill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1400" dirty="0" smtClean="0">
                <a:latin typeface="Franklin Gothic Medium" pitchFamily="34" charset="0"/>
              </a:rPr>
              <a:t>II</a:t>
            </a:r>
            <a:r>
              <a:rPr lang="ru-RU" sz="1400" dirty="0" smtClean="0">
                <a:latin typeface="Franklin Gothic Medium" pitchFamily="34" charset="0"/>
              </a:rPr>
              <a:t> </a:t>
            </a:r>
            <a:r>
              <a:rPr lang="ru-RU" sz="1400" dirty="0">
                <a:latin typeface="Franklin Gothic Medium" pitchFamily="34" charset="0"/>
              </a:rPr>
              <a:t>– </a:t>
            </a:r>
            <a:r>
              <a:rPr lang="ru-RU" sz="1400" dirty="0" err="1">
                <a:latin typeface="Franklin Gothic Medium" pitchFamily="34" charset="0"/>
              </a:rPr>
              <a:t>Гайдамакская</a:t>
            </a:r>
            <a:r>
              <a:rPr lang="ru-RU" sz="1400" dirty="0">
                <a:latin typeface="Franklin Gothic Medium" pitchFamily="34" charset="0"/>
              </a:rPr>
              <a:t> </a:t>
            </a:r>
            <a:r>
              <a:rPr lang="en-US" sz="1400" dirty="0" smtClean="0">
                <a:latin typeface="Franklin Gothic Medium" pitchFamily="34" charset="0"/>
              </a:rPr>
              <a:t>II</a:t>
            </a: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1400" b="1" dirty="0">
                <a:latin typeface="Franklin Gothic Medium" pitchFamily="34" charset="0"/>
              </a:rPr>
              <a:t>БВ – хуторной надел «Семеновский»</a:t>
            </a: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1400" dirty="0">
                <a:latin typeface="Franklin Gothic Medium" pitchFamily="34" charset="0"/>
              </a:rPr>
              <a:t>под лит. Л – земля позже отошедшая в с. Ливадия</a:t>
            </a: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1400" dirty="0">
                <a:latin typeface="Franklin Gothic Medium" pitchFamily="34" charset="0"/>
              </a:rPr>
              <a:t>под лит. </a:t>
            </a:r>
            <a:r>
              <a:rPr lang="en-US" sz="1400" dirty="0">
                <a:latin typeface="Franklin Gothic Medium" pitchFamily="34" charset="0"/>
              </a:rPr>
              <a:t>I</a:t>
            </a:r>
            <a:r>
              <a:rPr lang="ru-RU" sz="1400" dirty="0">
                <a:latin typeface="Franklin Gothic Medium" pitchFamily="34" charset="0"/>
              </a:rPr>
              <a:t> -  позже появился хутор </a:t>
            </a:r>
            <a:r>
              <a:rPr lang="ru-RU" sz="1400" dirty="0" err="1">
                <a:latin typeface="Franklin Gothic Medium" pitchFamily="34" charset="0"/>
              </a:rPr>
              <a:t>Сын-Вон-Сы</a:t>
            </a:r>
            <a:r>
              <a:rPr lang="ru-RU" sz="1400" dirty="0">
                <a:latin typeface="Franklin Gothic Medium" pitchFamily="34" charset="0"/>
              </a:rPr>
              <a:t> (</a:t>
            </a:r>
            <a:r>
              <a:rPr lang="ru-RU" sz="1400" dirty="0" err="1">
                <a:latin typeface="Franklin Gothic Medium" pitchFamily="34" charset="0"/>
              </a:rPr>
              <a:t>тазовский</a:t>
            </a:r>
            <a:r>
              <a:rPr lang="ru-RU" sz="1400" dirty="0">
                <a:latin typeface="Franklin Gothic Medium" pitchFamily="34" charset="0"/>
              </a:rPr>
              <a:t>)</a:t>
            </a: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1400" dirty="0">
                <a:latin typeface="Franklin Gothic Medium" pitchFamily="34" charset="0"/>
              </a:rPr>
              <a:t>под лит. Б – позже </a:t>
            </a:r>
            <a:r>
              <a:rPr lang="ru-RU" sz="1400" dirty="0" smtClean="0">
                <a:latin typeface="Franklin Gothic Medium" pitchFamily="34" charset="0"/>
              </a:rPr>
              <a:t>появился трудовой </a:t>
            </a:r>
            <a:r>
              <a:rPr lang="ru-RU" sz="1400" dirty="0">
                <a:latin typeface="Franklin Gothic Medium" pitchFamily="34" charset="0"/>
              </a:rPr>
              <a:t>надел корейского населения под названием «</a:t>
            </a:r>
            <a:r>
              <a:rPr lang="ru-RU" sz="1400" dirty="0" err="1">
                <a:latin typeface="Franklin Gothic Medium" pitchFamily="34" charset="0"/>
              </a:rPr>
              <a:t>Тафуин</a:t>
            </a:r>
            <a:r>
              <a:rPr lang="ru-RU" sz="1400" dirty="0">
                <a:latin typeface="Franklin Gothic Medium" pitchFamily="34" charset="0"/>
              </a:rPr>
              <a:t>» </a:t>
            </a: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endParaRPr lang="ru-RU" sz="14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endParaRPr lang="ru-RU" sz="1600" dirty="0">
              <a:latin typeface="Franklin Gothic Medium" pitchFamily="34" charset="0"/>
            </a:endParaRPr>
          </a:p>
          <a:p>
            <a:pPr algn="just">
              <a:lnSpc>
                <a:spcPct val="80000"/>
              </a:lnSpc>
            </a:pP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50825" y="544513"/>
            <a:ext cx="864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dirty="0"/>
              <a:t>    Казенная оброчная статья «Мыс </a:t>
            </a:r>
            <a:r>
              <a:rPr lang="ru-RU" sz="2000" b="1" dirty="0" smtClean="0"/>
              <a:t>Пещуров» </a:t>
            </a:r>
            <a:r>
              <a:rPr lang="ru-RU" sz="2000" b="1" dirty="0"/>
              <a:t>и «</a:t>
            </a:r>
            <a:r>
              <a:rPr lang="ru-RU" sz="2000" b="1" dirty="0" err="1"/>
              <a:t>Гайдамакская</a:t>
            </a:r>
            <a:r>
              <a:rPr lang="ru-RU" sz="2000" b="1" dirty="0"/>
              <a:t> </a:t>
            </a:r>
            <a:r>
              <a:rPr lang="en-US" sz="2000" b="1" dirty="0" smtClean="0"/>
              <a:t>II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684213" y="0"/>
            <a:ext cx="7704137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       </a:t>
            </a:r>
          </a:p>
          <a:p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                           1915 год </a:t>
            </a:r>
          </a:p>
          <a:p>
            <a:endParaRPr lang="ru-RU" sz="14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- в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бухте Тафуин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русский рыбопромышленник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князь Н.Н. Шаховский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построил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крабоконсервный завод.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 этом году на заводе работали: русские мужчины 15 человек, русские женщины - 40 чел., русско-поданные корейцы 3 чел., иностранцы: корейцы - 10 чел., китайцы - 15 чел.</a:t>
            </a:r>
            <a:r>
              <a:rPr lang="ru-RU" sz="1400" b="1">
                <a:latin typeface="Franklin Gothic Book"/>
                <a:ea typeface="Times New Roman" pitchFamily="18" charset="0"/>
                <a:cs typeface="Arial" charset="0"/>
              </a:rPr>
              <a:t> </a:t>
            </a:r>
            <a:r>
              <a:rPr lang="ru-RU" sz="1000">
                <a:latin typeface="Franklin Gothic Book"/>
                <a:ea typeface="Times New Roman" pitchFamily="18" charset="0"/>
                <a:cs typeface="Arial" charset="0"/>
              </a:rPr>
              <a:t>(РГИА ДВ, Ф. 183, оп. 1, д. 4, с. 65).</a:t>
            </a:r>
          </a:p>
          <a:p>
            <a:endParaRPr lang="ru-RU" sz="10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r>
              <a:rPr lang="ru-RU" sz="1400" u="sng">
                <a:latin typeface="Franklin Gothic Medium" pitchFamily="34" charset="0"/>
                <a:ea typeface="Times New Roman" pitchFamily="18" charset="0"/>
                <a:cs typeface="Arial" charset="0"/>
              </a:rPr>
              <a:t>Постройки, находящиеся на участке:</a:t>
            </a:r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Квартирный дом фабрики – 1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Машинное отделение – 1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Стеклянный аппарат – 1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Дома для рабочих – 2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Коптилка – 1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Пахгауз – 1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Ледник малый и большой – 2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Сарай – 2</a:t>
            </a:r>
          </a:p>
          <a:p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Дома для желтых рабочих – 3</a:t>
            </a:r>
            <a:r>
              <a:rPr lang="ru-RU" sz="1400" b="1">
                <a:latin typeface="Franklin Gothic Book"/>
                <a:ea typeface="Times New Roman" pitchFamily="18" charset="0"/>
                <a:cs typeface="Arial" charset="0"/>
              </a:rPr>
              <a:t> </a:t>
            </a:r>
            <a:r>
              <a:rPr lang="ru-RU" sz="1000">
                <a:latin typeface="Franklin Gothic Book"/>
                <a:ea typeface="Times New Roman" pitchFamily="18" charset="0"/>
                <a:cs typeface="Arial" charset="0"/>
              </a:rPr>
              <a:t>(РГИА ДВ,Ф. 61, оп. 1, д. 46, с.232)</a:t>
            </a:r>
          </a:p>
          <a:p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    По материалам переписи 1915 года еще указан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хутор «Пищуровъ» 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 составе 1 семьи из 3-х человек.</a:t>
            </a:r>
          </a:p>
          <a:p>
            <a:pPr algn="just" eaLnBrk="0" hangingPunct="0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    В 1915 году землемер Приморского переселенческого района Горюнов составил план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приреза земли к Де-Ливроновскому участку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. Всего 239,29 десятин. Участок расположился рядом с хутором «Заозерный».</a:t>
            </a:r>
          </a:p>
          <a:p>
            <a:pPr algn="just" eaLnBrk="0" hangingPunct="0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55650" y="5354638"/>
            <a:ext cx="7632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По переписи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1917 года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на хуторе «Заозерный» было 6 хозяйств, из них с наемными рабочими 1, остальные 5 проживали без наемных рабочих. В числе наемных рабочих было 5 корейцев. Всего жителей 37 человек, в т.ч. 10 женщин.</a:t>
            </a:r>
          </a:p>
          <a:p>
            <a:pPr indent="228600"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На хуторе «Ланчасы» было 8 хозяйств, с наемными рабочими 2 хозяйства, остальные без наемных рабочих. В числе наемных рабочих было 7 корейцев. Всего жителей 44 человека, из них 17 женщин.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-586877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endParaRPr lang="ru-RU" sz="1400" b="1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400" b="1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400" b="1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2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РГИА 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ДВ Ф</a:t>
            </a:r>
            <a:r>
              <a:rPr lang="ru-RU" sz="2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. Р-536, оп. 1, д. 108, с. 54</a:t>
            </a:r>
          </a:p>
          <a:p>
            <a:pPr algn="just" eaLnBrk="0" hangingPunct="0"/>
            <a:r>
              <a:rPr lang="ru-RU" sz="2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Ведомость </a:t>
            </a:r>
            <a:r>
              <a:rPr lang="ru-RU" sz="20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на 1918 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год</a:t>
            </a:r>
          </a:p>
          <a:p>
            <a:pPr algn="just" eaLnBrk="0" hangingPunct="0"/>
            <a:endParaRPr lang="ru-RU" sz="2000" b="1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b="1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b="1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33843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Новолитовская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волость</a:t>
            </a:r>
          </a:p>
          <a:p>
            <a:pPr algn="just" eaLnBrk="0" hangingPunct="0"/>
            <a:endParaRPr lang="en-US" sz="2000" b="1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1Новолитовское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2 Алексеевка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3 Васильевка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4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Волчанец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5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Домашлино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6 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7 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Зембрены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8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Кирилловка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9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Крещенка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10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Логанешты</a:t>
            </a:r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11 Выселок Восточный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12 Михайловка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13 Новая Рудня</a:t>
            </a:r>
          </a:p>
          <a:p>
            <a:pPr algn="just"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14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Таудеми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988840"/>
            <a:ext cx="4176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Поселковые хутора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: </a:t>
            </a:r>
          </a:p>
          <a:p>
            <a:pPr eaLnBrk="0" hangingPunct="0"/>
            <a:endParaRPr lang="ru-RU" sz="2000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хут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. Дальний (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)</a:t>
            </a:r>
          </a:p>
          <a:p>
            <a:pPr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Заозерный (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)</a:t>
            </a:r>
          </a:p>
          <a:p>
            <a:pPr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Коробовка (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Новолитовское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)</a:t>
            </a:r>
          </a:p>
          <a:p>
            <a:pPr eaLnBrk="0" hangingPunct="0"/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Ланчасы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(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)</a:t>
            </a:r>
          </a:p>
          <a:p>
            <a:pPr eaLnBrk="0" hangingPunct="0"/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Семеновский (</a:t>
            </a:r>
            <a:r>
              <a:rPr lang="ru-RU" sz="2000" b="1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20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)</a:t>
            </a:r>
          </a:p>
          <a:p>
            <a:pPr eaLnBrk="0" hangingPunct="0"/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Топауза</a:t>
            </a:r>
            <a:r>
              <a:rPr lang="ru-RU" sz="20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(</a:t>
            </a:r>
            <a:r>
              <a:rPr lang="ru-RU" sz="2000" dirty="0" err="1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Новолитовское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                У истоков образования деревни Ливадия</a:t>
            </a:r>
            <a:endParaRPr lang="ru-RU" sz="2400" dirty="0"/>
          </a:p>
        </p:txBody>
      </p:sp>
      <p:sp>
        <p:nvSpPr>
          <p:cNvPr id="26626" name="Содержимое 4"/>
          <p:cNvSpPr>
            <a:spLocks noGrp="1"/>
          </p:cNvSpPr>
          <p:nvPr>
            <p:ph idx="1"/>
          </p:nvPr>
        </p:nvSpPr>
        <p:spPr>
          <a:xfrm>
            <a:off x="304800" y="1357313"/>
            <a:ext cx="8686800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По одной из версий хутор «Семеновский» к 1916 году перешел в руки  некоего Савицкого.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Из архивного документа следует, что </a:t>
            </a:r>
            <a:r>
              <a:rPr lang="ru-RU" sz="1400" b="1" dirty="0" smtClean="0">
                <a:solidFill>
                  <a:schemeClr val="tx1"/>
                </a:solidFill>
                <a:latin typeface="Franklin Gothic Medium" pitchFamily="34" charset="0"/>
              </a:rPr>
              <a:t>в 1916 году 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«…бывший крестьянин деревни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Кирилловка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  <a:latin typeface="Franklin Gothic Medium" pitchFamily="34" charset="0"/>
              </a:rPr>
              <a:t>Мартын Матвеевич </a:t>
            </a:r>
            <a:r>
              <a:rPr lang="ru-RU" sz="1400" b="1" dirty="0" err="1" smtClean="0">
                <a:solidFill>
                  <a:schemeClr val="tx1"/>
                </a:solidFill>
                <a:latin typeface="Franklin Gothic Medium" pitchFamily="34" charset="0"/>
              </a:rPr>
              <a:t>Дзевишек</a:t>
            </a:r>
            <a:r>
              <a:rPr lang="ru-RU" sz="1400" b="1" dirty="0" smtClean="0">
                <a:solidFill>
                  <a:schemeClr val="tx1"/>
                </a:solidFill>
                <a:latin typeface="Franklin Gothic Medium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с семьей как страдающий малоземельем поселился на хуторе при бухте Гайдамак, принадлежащий гр. Савицкому, который в силу сложившихся обстоятельств вынужден был покинуть собственный хутор и хозяйство до более благоприятного времени» </a:t>
            </a:r>
            <a:r>
              <a:rPr lang="ru-RU" sz="1000" dirty="0" smtClean="0">
                <a:solidFill>
                  <a:schemeClr val="tx1"/>
                </a:solidFill>
                <a:latin typeface="Franklin Gothic Medium" pitchFamily="34" charset="0"/>
              </a:rPr>
              <a:t>(РГИА ДВ,Ф. Р-727, оп. 1, д. 6, с. 185).</a:t>
            </a:r>
          </a:p>
          <a:p>
            <a:pPr algn="just" eaLnBrk="1" hangingPunct="1">
              <a:lnSpc>
                <a:spcPct val="80000"/>
              </a:lnSpc>
            </a:pPr>
            <a:endParaRPr lang="ru-RU" sz="14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В </a:t>
            </a:r>
            <a:r>
              <a:rPr lang="ru-RU" sz="1400" b="1" dirty="0" smtClean="0">
                <a:solidFill>
                  <a:schemeClr val="tx1"/>
                </a:solidFill>
                <a:latin typeface="Franklin Gothic Medium" pitchFamily="34" charset="0"/>
              </a:rPr>
              <a:t>1918 году 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недалеко от него на речке Большой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Половай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(ныне речка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Ливадийская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) поселилось еще 15 человек, которые и образовали деревню Ливадия.  Из деревни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Кирилловка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пришли 4 человека, из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Крещенки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– 8, и из Сибири Омской губернии – 3 человека.  </a:t>
            </a:r>
          </a:p>
          <a:p>
            <a:pPr algn="just" eaLnBrk="1" hangingPunct="1">
              <a:lnSpc>
                <a:spcPct val="80000"/>
              </a:lnSpc>
            </a:pPr>
            <a:endParaRPr lang="ru-RU" sz="14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Из архивного документа: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«…Все переселившиеся крестьяне вынуждены были перебраться на новые места из своих старых обществ за неимением у них земли, пригодной для обработки и производства посевов, каковые бы давали урожаи, достаточные для пропитания…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Вторая существенная причина, служившая поводом к переселению….усиленное производство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рисосеяния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в наделах деревни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Кирилловка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Крещенка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проживающими там корейцами…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Крестьяне, как новоселы имели всего по 3 десятины, что при наличии у каждого переселенца крайне большой семьи (не менее 6 душ), заставляло их влачить полуголодное существование.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Помимо этого земли и луга их, с момента производства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рисосеяния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, затапливались водой, орошающей засеянные поля рисом.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Получать аренду, каковую получают старожилы крестьяне за землю, они не могли в силу не имения оной…Все эти причины и послужили поводом к переселению упомянутых крестьян на </a:t>
            </a:r>
            <a:r>
              <a:rPr lang="ru-RU" sz="1400" b="1" dirty="0" smtClean="0">
                <a:solidFill>
                  <a:schemeClr val="tx1"/>
                </a:solidFill>
                <a:latin typeface="Franklin Gothic Medium" pitchFamily="34" charset="0"/>
              </a:rPr>
              <a:t>земли никому не сданные как в аренду, так и никому не наделенные к обрабатыванию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…»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На хуторе М. </a:t>
            </a:r>
            <a:r>
              <a:rPr lang="ru-RU" sz="1400" dirty="0" err="1" smtClean="0">
                <a:solidFill>
                  <a:schemeClr val="tx1"/>
                </a:solidFill>
                <a:latin typeface="Franklin Gothic Medium" pitchFamily="34" charset="0"/>
              </a:rPr>
              <a:t>Дзевишек</a:t>
            </a:r>
            <a:r>
              <a:rPr lang="ru-RU" sz="1400" dirty="0" smtClean="0">
                <a:solidFill>
                  <a:schemeClr val="tx1"/>
                </a:solidFill>
                <a:latin typeface="Franklin Gothic Medium" pitchFamily="34" charset="0"/>
              </a:rPr>
              <a:t> прожил непродолжительное время и при образовании деревни Ливадия переселился в нее и в первое время в ней состоял председателем сельского общества.</a:t>
            </a:r>
          </a:p>
          <a:p>
            <a:pPr algn="just" eaLnBrk="1" hangingPunct="1">
              <a:lnSpc>
                <a:spcPct val="80000"/>
              </a:lnSpc>
            </a:pPr>
            <a:endParaRPr lang="ru-RU" sz="11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000" dirty="0" smtClean="0"/>
          </a:p>
          <a:p>
            <a:pPr eaLnBrk="1" hangingPunct="1">
              <a:lnSpc>
                <a:spcPct val="80000"/>
              </a:lnSpc>
            </a:pPr>
            <a:endParaRPr lang="ru-RU" sz="1000" dirty="0" smtClean="0">
              <a:latin typeface="Franklin Gothic Medium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 smtClean="0"/>
              <a:t>             В числе первых жителей деревни Ливадия были эти семьи:</a:t>
            </a:r>
            <a:endParaRPr lang="ru-RU" sz="2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4162"/>
            <a:ext cx="8740080" cy="4899173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</a:t>
            </a:r>
            <a:r>
              <a:rPr lang="ru-RU" b="1" dirty="0" smtClean="0"/>
              <a:t>из села </a:t>
            </a:r>
            <a:r>
              <a:rPr lang="ru-RU" b="1" dirty="0" err="1" smtClean="0"/>
              <a:t>Кирилловка</a:t>
            </a:r>
            <a:r>
              <a:rPr lang="ru-RU" b="1" dirty="0" smtClean="0"/>
              <a:t>   </a:t>
            </a:r>
            <a:r>
              <a:rPr lang="ru-RU" dirty="0" smtClean="0"/>
              <a:t>прибыли переселенцы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    с семьями: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Губкин Филипп </a:t>
            </a:r>
            <a:r>
              <a:rPr lang="ru-RU" dirty="0" err="1" smtClean="0"/>
              <a:t>Емельянович</a:t>
            </a:r>
            <a:r>
              <a:rPr lang="ru-R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Кривонос Аким </a:t>
            </a:r>
            <a:r>
              <a:rPr lang="ru-RU" dirty="0" err="1" smtClean="0"/>
              <a:t>Минович</a:t>
            </a:r>
            <a:r>
              <a:rPr lang="ru-R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Дудко Мартын Данилович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</a:t>
            </a:r>
            <a:r>
              <a:rPr lang="ru-RU" dirty="0" err="1" smtClean="0"/>
              <a:t>Школенок</a:t>
            </a:r>
            <a:r>
              <a:rPr lang="ru-RU" dirty="0" smtClean="0"/>
              <a:t> Петр </a:t>
            </a:r>
            <a:r>
              <a:rPr lang="ru-RU" dirty="0" err="1" smtClean="0"/>
              <a:t>Фадеевич</a:t>
            </a:r>
            <a:r>
              <a:rPr lang="ru-R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Чернов К.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</a:t>
            </a:r>
            <a:r>
              <a:rPr lang="ru-RU" dirty="0" err="1" smtClean="0"/>
              <a:t>Зарюта</a:t>
            </a:r>
            <a:r>
              <a:rPr lang="ru-RU" dirty="0" smtClean="0"/>
              <a:t> Григорий Осипович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      Исаченко </a:t>
            </a:r>
            <a:r>
              <a:rPr lang="ru-RU" dirty="0" err="1" smtClean="0"/>
              <a:t>Ануфрий</a:t>
            </a:r>
            <a:r>
              <a:rPr lang="ru-RU" dirty="0" smtClean="0"/>
              <a:t> Яковлевич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/>
              <a:t> из села </a:t>
            </a:r>
            <a:r>
              <a:rPr lang="ru-RU" b="1" dirty="0" err="1" smtClean="0"/>
              <a:t>Душкино</a:t>
            </a:r>
            <a:r>
              <a:rPr lang="ru-RU" b="1" dirty="0" smtClean="0"/>
              <a:t> </a:t>
            </a:r>
            <a:r>
              <a:rPr lang="ru-RU" dirty="0" smtClean="0"/>
              <a:t>- Остроградский Егор Михайлович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00063" y="285750"/>
            <a:ext cx="8320087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r>
              <a:rPr lang="ru-RU" sz="16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     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К декабрю </a:t>
            </a:r>
            <a:r>
              <a:rPr lang="ru-RU" sz="14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1920 года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в д. Ливадия сложилось свое сельское общество из 15 домохозяев. </a:t>
            </a:r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   </a:t>
            </a:r>
          </a:p>
          <a:p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       Следующим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председателем общества после М.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Дзевишека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18 декабря 1920 года был избран Яков Кривонос  (РГИА ДВ, Ф. Р-565, оп. 1, д. 35, С. 22).</a:t>
            </a:r>
          </a:p>
          <a:p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</a:t>
            </a:r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Из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архивного документа за 20 мая 1921 года следует: «…Вновь образованная </a:t>
            </a:r>
            <a:r>
              <a:rPr lang="ru-RU" sz="14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д. Ливадия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, построенная упомянутыми выходцами крестьянами, </a:t>
            </a:r>
            <a:r>
              <a:rPr lang="ru-RU" sz="14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расположена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на смежных между собою нижеследующих землях: </a:t>
            </a:r>
          </a:p>
          <a:p>
            <a:pPr algn="just">
              <a:buFontTx/>
              <a:buAutoNum type="arabicParenR"/>
            </a:pP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500 десятин на мысе «Пещуров» при бухтах «Гайдамак», «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Тафуин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» и др., т. е. оброчная статья, </a:t>
            </a:r>
          </a:p>
          <a:p>
            <a:pPr algn="just">
              <a:buFontTx/>
              <a:buAutoNum type="arabicParenR" startAt="2"/>
            </a:pP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300 десятин церковных земель, отведенных ранее для нужд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Душкинского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церковного причта </a:t>
            </a:r>
          </a:p>
          <a:p>
            <a:pPr algn="just">
              <a:buFontTx/>
              <a:buAutoNum type="arabicParenR" startAt="2"/>
            </a:pP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казенные земли и несколько хуторов, расположенных вдоль границ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Душкинских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и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Зембренских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наделов. </a:t>
            </a:r>
          </a:p>
          <a:p>
            <a:pPr algn="just">
              <a:buFontTx/>
              <a:buAutoNum type="arabicParenR" startAt="2"/>
            </a:pPr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Все поименованные земли в большей части….находятся в нетронутом состоянии и Управлением Государственных имуществ никому не сданы в аренду за исключением нескольких десятков десятин, обрабатываемых самовольно поселившимися корейцами. </a:t>
            </a:r>
          </a:p>
          <a:p>
            <a:pPr algn="just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Кроме того из оброчной статьи на мысе «Пещуров» 8½ десятин Управлением Государственных имуществ сданы под завод при бухте «Гайдамак» и 50 десятин в текущем году сданы под завод, расположенный при бухте «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Тафуин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»…</a:t>
            </a:r>
          </a:p>
          <a:p>
            <a:pPr algn="just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Все означенные свободные земли, за исключением расположенных на мысе «Пещуров» сдаются в аренду корейцам гражданами деревень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и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Зембрены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, несмотря на то, что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Душкинцы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имеют 100 десятинный надел земли, каковую за малым исключением сдают также в аренду корейцам, а сами занимаются морскими промыслами…».</a:t>
            </a:r>
          </a:p>
          <a:p>
            <a:pPr algn="just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 </a:t>
            </a:r>
          </a:p>
          <a:p>
            <a:pPr algn="just"/>
            <a:endParaRPr lang="ru-RU" dirty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288" y="947738"/>
            <a:ext cx="82804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В этом же документе помощник Агента по Ольгинскому уезду Скоробогатов И.А. пишет: «..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полагаю необходимым поддержать ходатайство граждан д. Ливадия перед Управлением Государственных имуществ о закреплении за ними выше перечисленных земельных угодий, хотя бы за исключением церковных земель, по закреплении указанного отреза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образовать из поселка Ливадия самостоятельную Административную сельскую единицу.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(РГИА ДВ, Ф. Р-727, оп. 1, д. 6, с. 185). </a:t>
            </a:r>
          </a:p>
          <a:p>
            <a:pPr indent="228600" algn="just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 ходе выборов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1923 года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на территории Сучанской  волости в числе других были созданы Душкинский, Ливадийский, Лагонештский, Зембреновский сельсоветы.</a:t>
            </a:r>
          </a:p>
          <a:p>
            <a:pPr indent="228600" algn="just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1924 году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за озером Ланчасы (Ливадийское) Землеуправлением был отведен земельный участок под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хутор для Абраменко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Нила Ивановича,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Кечкина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Ивана Николаевича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и Гладких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Григория Георгиевича (два последних проживали в с. Душкино). Всего 73,07 десятин. Этот участок имел смежные земли с хутором «Заозерный» и землями крестьян дер. Зембрены. Абраменко занимался садоводством. </a:t>
            </a:r>
          </a:p>
          <a:p>
            <a:pPr indent="228600"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 этом же году землемер Владивостокского Окружного Земельного Управления Обухов произвел съемку и составил план земельного надела для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хутора Мозеса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Вида Яновича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.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Всего 50,80 десятин. Хутор расположился недалеко от хуторов «Заозерный» и хутора Абраменко.</a:t>
            </a:r>
          </a:p>
          <a:p>
            <a:pPr indent="228600"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На землях, где позже располагался зверосовхоз «Ливадийский», в 1925 году был выделен участок земли под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хутор Сын-Ван-Сы Тазовский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пяти братьев тазов, которые занимались огородничеством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.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Участок отведен Владивостокской Уездной Земкомиссией. Всего 77,30 десятин. Смежными землями участка были: оброчная статья «Гайдамакская </a:t>
            </a:r>
            <a:r>
              <a:rPr lang="en-US" sz="1400">
                <a:latin typeface="Franklin Gothic Medium" pitchFamily="34" charset="0"/>
                <a:ea typeface="Times New Roman" pitchFamily="18" charset="0"/>
                <a:cs typeface="Arial" charset="0"/>
              </a:rPr>
              <a:t>I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», трудовой надел корейского населения «Тафуин» (134,10 десятин), а также земли крестьян дер. Ливадия. </a:t>
            </a:r>
          </a:p>
          <a:p>
            <a:pPr indent="228600" algn="just" eaLnBrk="0" hangingPunct="0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В районе </a:t>
            </a:r>
            <a:r>
              <a:rPr lang="ru-RU" sz="1400" b="1">
                <a:latin typeface="Franklin Gothic Medium" pitchFamily="34" charset="0"/>
                <a:ea typeface="Times New Roman" pitchFamily="18" charset="0"/>
                <a:cs typeface="Arial" charset="0"/>
              </a:rPr>
              <a:t>бухты Танюши 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(пос. Авангард) в 20-е годы образована оброчная статья «Рыбалка </a:t>
            </a:r>
            <a:r>
              <a:rPr lang="en-US" sz="1400">
                <a:latin typeface="Franklin Gothic Medium" pitchFamily="34" charset="0"/>
                <a:ea typeface="Times New Roman" pitchFamily="18" charset="0"/>
                <a:cs typeface="Arial" charset="0"/>
              </a:rPr>
              <a:t>I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». </a:t>
            </a:r>
          </a:p>
          <a:p>
            <a:pPr indent="228600" algn="just" eaLnBrk="0" hangingPunct="0"/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eaLnBrk="0" hangingPunct="0"/>
            <a:endParaRPr lang="ru-RU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</a:rPr>
              <a:t>          Деревня Ливадия на карте</a:t>
            </a:r>
          </a:p>
        </p:txBody>
      </p:sp>
      <p:sp>
        <p:nvSpPr>
          <p:cNvPr id="3072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5643563" y="1554163"/>
            <a:ext cx="3071812" cy="4525962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2400" smtClean="0">
                <a:solidFill>
                  <a:schemeClr val="tx1"/>
                </a:solidFill>
              </a:rPr>
              <a:t>    </a:t>
            </a:r>
            <a:r>
              <a:rPr lang="ru-RU" sz="1800" smtClean="0">
                <a:solidFill>
                  <a:schemeClr val="tx1"/>
                </a:solidFill>
                <a:latin typeface="Franklin Gothic Medium" pitchFamily="34" charset="0"/>
                <a:ea typeface="AngsanaUPC"/>
                <a:cs typeface="AngsanaUPC"/>
              </a:rPr>
              <a:t>В октябре </a:t>
            </a:r>
            <a:r>
              <a:rPr lang="ru-RU" sz="1800" b="1" smtClean="0">
                <a:solidFill>
                  <a:schemeClr val="tx1"/>
                </a:solidFill>
                <a:latin typeface="Franklin Gothic Medium" pitchFamily="34" charset="0"/>
                <a:ea typeface="AngsanaUPC"/>
                <a:cs typeface="AngsanaUPC"/>
              </a:rPr>
              <a:t>1925 года </a:t>
            </a:r>
            <a:r>
              <a:rPr lang="ru-RU" sz="1800" smtClean="0">
                <a:solidFill>
                  <a:schemeClr val="tx1"/>
                </a:solidFill>
                <a:latin typeface="Franklin Gothic Medium" pitchFamily="34" charset="0"/>
                <a:ea typeface="AngsanaUPC"/>
                <a:cs typeface="AngsanaUPC"/>
              </a:rPr>
              <a:t>Владивостокской Уездной Земкомиссией была утверждена Земельная запись на право пользования землею, находящейся в Приморской губернии, Владивостокском уезде, Владимиро-Александровской волости под названием </a:t>
            </a:r>
            <a:r>
              <a:rPr lang="ru-RU" sz="1800" b="1" smtClean="0">
                <a:solidFill>
                  <a:schemeClr val="tx1"/>
                </a:solidFill>
                <a:latin typeface="Franklin Gothic Medium" pitchFamily="34" charset="0"/>
                <a:ea typeface="AngsanaUPC"/>
                <a:cs typeface="AngsanaUPC"/>
              </a:rPr>
              <a:t>«деревня Ливадия». </a:t>
            </a:r>
            <a:r>
              <a:rPr lang="ru-RU" sz="1800" smtClean="0">
                <a:solidFill>
                  <a:schemeClr val="tx1"/>
                </a:solidFill>
                <a:latin typeface="Franklin Gothic Medium" pitchFamily="34" charset="0"/>
                <a:ea typeface="AngsanaUPC"/>
                <a:cs typeface="AngsanaUPC"/>
              </a:rPr>
              <a:t>Всего в участке 1483,40 десятин земли или 1620,61 га</a:t>
            </a:r>
            <a:r>
              <a:rPr lang="ru-RU" sz="1800" smtClean="0">
                <a:solidFill>
                  <a:schemeClr val="tx1"/>
                </a:solidFill>
                <a:ea typeface="AngsanaUPC"/>
                <a:cs typeface="AngsanaUPC"/>
              </a:rPr>
              <a:t>.</a:t>
            </a:r>
          </a:p>
          <a:p>
            <a:pPr>
              <a:lnSpc>
                <a:spcPct val="80000"/>
              </a:lnSpc>
            </a:pPr>
            <a:endParaRPr lang="ru-RU" sz="2400" smtClean="0"/>
          </a:p>
        </p:txBody>
      </p:sp>
      <p:pic>
        <p:nvPicPr>
          <p:cNvPr id="30724" name="Picture 3" descr="H:\карты 1917, 1929 г\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00438" y="-6929438"/>
            <a:ext cx="7791451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:\фото карты ливад, м. пещур\Ливад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3"/>
            <a:ext cx="5643602" cy="511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152" y="434521"/>
            <a:ext cx="8686800" cy="9908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 smtClean="0"/>
              <a:t>Первые жители северо-западной части залива Восток</a:t>
            </a:r>
            <a:endParaRPr lang="ru-RU" sz="2700" dirty="0"/>
          </a:p>
        </p:txBody>
      </p:sp>
      <p:sp>
        <p:nvSpPr>
          <p:cNvPr id="14338" name="Содержимое 2"/>
          <p:cNvSpPr>
            <a:spLocks noGrp="1"/>
          </p:cNvSpPr>
          <p:nvPr>
            <p:ph sz="half" idx="1"/>
          </p:nvPr>
        </p:nvSpPr>
        <p:spPr>
          <a:xfrm>
            <a:off x="0" y="836613"/>
            <a:ext cx="4643438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>
                <a:latin typeface="Franklin Gothic Medium" pitchFamily="34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>
                <a:latin typeface="Franklin Gothic Medium" pitchFamily="34" charset="0"/>
              </a:rPr>
              <a:t>                             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smtClean="0">
                <a:latin typeface="Franklin Gothic Medium" pitchFamily="34" charset="0"/>
              </a:rPr>
              <a:t>                                    1869 год 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>
                <a:latin typeface="Franklin Gothic Medium" pitchFamily="34" charset="0"/>
              </a:rPr>
              <a:t>             На северо-западном побережье бухты Гайдамак, юго-западном побережье бухты Средняя и на реке Сяудми (р. Волчанка) стояло несколько </a:t>
            </a:r>
            <a:r>
              <a:rPr lang="ru-RU" sz="1600" b="1" smtClean="0">
                <a:latin typeface="Franklin Gothic Medium" pitchFamily="34" charset="0"/>
              </a:rPr>
              <a:t>фанз манз.</a:t>
            </a:r>
            <a:r>
              <a:rPr lang="ru-RU" sz="1600" smtClean="0">
                <a:latin typeface="Franklin Gothic Medium" pitchFamily="34" charset="0"/>
              </a:rPr>
              <a:t>  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>
              <a:latin typeface="Franklin Gothic Medium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600" smtClean="0">
                <a:latin typeface="Franklin Gothic Medium" pitchFamily="34" charset="0"/>
              </a:rPr>
              <a:t>      </a:t>
            </a:r>
            <a:r>
              <a:rPr lang="ru-RU" sz="1400" smtClean="0">
                <a:latin typeface="Franklin Gothic Medium" pitchFamily="34" charset="0"/>
              </a:rPr>
              <a:t>Из письма Фридольфа Гека, шкипера брига «Император Александр I</a:t>
            </a:r>
            <a:r>
              <a:rPr lang="en-US" sz="1400" smtClean="0">
                <a:latin typeface="Franklin Gothic Medium" pitchFamily="34" charset="0"/>
              </a:rPr>
              <a:t>I</a:t>
            </a:r>
            <a:r>
              <a:rPr lang="ru-RU" sz="1400" smtClean="0">
                <a:latin typeface="Franklin Gothic Medium" pitchFamily="34" charset="0"/>
              </a:rPr>
              <a:t>», доставившего в августе 1869 года первых переселенцев из Финляндии в факторию   Находка. Письмо было опубликовано в газете «Новости Або» от 22 февраля 1870 года: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600" i="1" smtClean="0">
                <a:latin typeface="Franklin Gothic Medium" pitchFamily="34" charset="0"/>
              </a:rPr>
              <a:t>«…Сначала  мы вошли в </a:t>
            </a:r>
            <a:r>
              <a:rPr lang="ru-RU" sz="1600" b="1" i="1" smtClean="0">
                <a:latin typeface="Franklin Gothic Medium" pitchFamily="34" charset="0"/>
              </a:rPr>
              <a:t>залив Восток</a:t>
            </a:r>
            <a:r>
              <a:rPr lang="ru-RU" sz="1600" i="1" smtClean="0">
                <a:latin typeface="Franklin Gothic Medium" pitchFamily="34" charset="0"/>
              </a:rPr>
              <a:t>, где стали на якорь и отправились на берег по направлению к маньчжурской фанзе. Там я закупил большой запас картофеля. На берег сошли также жены, дети и девушки. Картофель собирали прямо на поле.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600" i="1" smtClean="0">
                <a:latin typeface="Franklin Gothic Medium" pitchFamily="34" charset="0"/>
              </a:rPr>
              <a:t>Жены вступили в беседу со стариками, которые возглавляли деревню (местных людей называют манзами). Там же мы купили 7 дынь и 30 огурцов в запас. Часть нашей группы отправилась на свою первую охоту в Восточной Азии. Во время охоты я убил одного красивого козла, а позднее в тот же день еще одного...» </a:t>
            </a:r>
          </a:p>
        </p:txBody>
      </p:sp>
      <p:pic>
        <p:nvPicPr>
          <p:cNvPr id="14339" name="Picture 6" descr="09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125538"/>
            <a:ext cx="40005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7" y="1412776"/>
          <a:ext cx="7704855" cy="4826496"/>
        </p:xfrm>
        <a:graphic>
          <a:graphicData uri="http://schemas.openxmlformats.org/drawingml/2006/table">
            <a:tbl>
              <a:tblPr/>
              <a:tblGrid>
                <a:gridCol w="817544"/>
                <a:gridCol w="1836484"/>
                <a:gridCol w="1144562"/>
                <a:gridCol w="1379855"/>
                <a:gridCol w="1060813"/>
                <a:gridCol w="1465597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Районы и населенные пункты 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Род населенного пункта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Число хозяйств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Число жителей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Прежн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администр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принадлежн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IX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Сучанский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район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Душкино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Сел.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В-Алек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Зембрены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˝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232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˝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Консервный завод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завод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В-Алек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Ливадия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Сел.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401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˝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Ручьи (Заозерный)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Хут.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˝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03" name="Rectangle 3"/>
          <p:cNvSpPr>
            <a:spLocks noChangeArrowheads="1"/>
          </p:cNvSpPr>
          <p:nvPr/>
        </p:nvSpPr>
        <p:spPr bwMode="auto">
          <a:xfrm>
            <a:off x="395288" y="-6547"/>
            <a:ext cx="842486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/>
            <a:r>
              <a:rPr lang="ru-RU" sz="28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Список населенных мест </a:t>
            </a:r>
            <a:endParaRPr lang="ru-RU" sz="2800" b="1" dirty="0" smtClean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ctr"/>
            <a:r>
              <a:rPr lang="ru-RU" sz="2800" b="1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по </a:t>
            </a:r>
            <a:r>
              <a:rPr lang="ru-RU" sz="2800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Владивостокскому округу ДВК, 1926 г. </a:t>
            </a:r>
          </a:p>
          <a:p>
            <a:pPr indent="228600"/>
            <a:r>
              <a:rPr lang="ru-RU" sz="1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(Библиотека им. М.  Горького г. Владивосток, Дальневосточная краевая комиссия по районированию и Дальневосточное краевое  </a:t>
            </a:r>
          </a:p>
          <a:p>
            <a:pPr indent="228600"/>
            <a:r>
              <a:rPr lang="ru-RU" sz="1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статистическое управление) </a:t>
            </a:r>
          </a:p>
          <a:p>
            <a:pPr indent="228600"/>
            <a:endParaRPr lang="ru-RU" sz="10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.</a:t>
            </a:r>
          </a:p>
          <a:p>
            <a:pPr indent="228600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33" y="5908654"/>
            <a:ext cx="8458200" cy="942996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                                       Карта  </a:t>
            </a:r>
            <a:r>
              <a:rPr lang="ru-RU" dirty="0" err="1" smtClean="0"/>
              <a:t>Ливадийской</a:t>
            </a:r>
            <a:r>
              <a:rPr lang="ru-RU" dirty="0" smtClean="0"/>
              <a:t> территории 193</a:t>
            </a:r>
            <a:r>
              <a:rPr lang="en-US" dirty="0" smtClean="0"/>
              <a:t>5 </a:t>
            </a:r>
            <a:r>
              <a:rPr lang="ru-RU" dirty="0" smtClean="0"/>
              <a:t>года</a:t>
            </a:r>
            <a:endParaRPr lang="ru-RU" dirty="0"/>
          </a:p>
        </p:txBody>
      </p:sp>
      <p:sp>
        <p:nvSpPr>
          <p:cNvPr id="32770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b="1" dirty="0" smtClean="0"/>
              <a:t>с. </a:t>
            </a:r>
            <a:r>
              <a:rPr lang="ru-RU" b="1" dirty="0" err="1" smtClean="0"/>
              <a:t>Душкино</a:t>
            </a:r>
            <a:r>
              <a:rPr lang="ru-RU" b="1" dirty="0" smtClean="0"/>
              <a:t> </a:t>
            </a:r>
            <a:r>
              <a:rPr lang="ru-RU" dirty="0" smtClean="0"/>
              <a:t>- в начале 30-х  годов образовалась  с/</a:t>
            </a:r>
            <a:r>
              <a:rPr lang="ru-RU" dirty="0" err="1" smtClean="0"/>
              <a:t>х</a:t>
            </a:r>
            <a:r>
              <a:rPr lang="ru-RU" dirty="0" smtClean="0"/>
              <a:t> артель «Восток»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b="1" dirty="0" smtClean="0"/>
              <a:t>п. Авангард </a:t>
            </a:r>
            <a:r>
              <a:rPr lang="ru-RU" dirty="0" smtClean="0"/>
              <a:t>-  в декабре 1935 г. корейский </a:t>
            </a:r>
            <a:r>
              <a:rPr lang="ru-RU" dirty="0" err="1" smtClean="0"/>
              <a:t>рыбколхоз</a:t>
            </a:r>
            <a:r>
              <a:rPr lang="ru-RU" dirty="0" smtClean="0"/>
              <a:t> «Авангард»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b="1" dirty="0" smtClean="0"/>
              <a:t>п. Средняя </a:t>
            </a:r>
            <a:r>
              <a:rPr lang="ru-RU" dirty="0" smtClean="0"/>
              <a:t>– в конце 20-х годов был организован рыбный промысел ДГРТ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b="1" dirty="0" smtClean="0"/>
              <a:t>с. Ливадия </a:t>
            </a:r>
            <a:r>
              <a:rPr lang="ru-RU" dirty="0" smtClean="0"/>
              <a:t>– в 1929 г. корейский </a:t>
            </a:r>
            <a:r>
              <a:rPr lang="ru-RU" dirty="0" err="1" smtClean="0"/>
              <a:t>рыбколхоз</a:t>
            </a:r>
            <a:r>
              <a:rPr lang="ru-RU" dirty="0" smtClean="0"/>
              <a:t> «Сучан»</a:t>
            </a:r>
          </a:p>
          <a:p>
            <a:endParaRPr lang="ru-RU" dirty="0" smtClean="0"/>
          </a:p>
          <a:p>
            <a:r>
              <a:rPr lang="ru-RU" dirty="0" smtClean="0"/>
              <a:t>В  </a:t>
            </a:r>
            <a:r>
              <a:rPr lang="ru-RU" b="1" dirty="0" smtClean="0"/>
              <a:t>п. </a:t>
            </a:r>
            <a:r>
              <a:rPr lang="ru-RU" b="1" dirty="0" err="1" smtClean="0"/>
              <a:t>Тафуин</a:t>
            </a:r>
            <a:r>
              <a:rPr lang="ru-RU" b="1" dirty="0" smtClean="0"/>
              <a:t> </a:t>
            </a:r>
            <a:r>
              <a:rPr lang="ru-RU" dirty="0" smtClean="0"/>
              <a:t>– в 1924 г. крабоконсервный завод Н.Н. Шаховского  выкупило государство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b="1" dirty="0" smtClean="0"/>
              <a:t>с. Анна </a:t>
            </a:r>
            <a:r>
              <a:rPr lang="ru-RU" dirty="0" smtClean="0"/>
              <a:t>– в сентябре 1928 г. началось строительство  рыбозавода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5050" y="500063"/>
            <a:ext cx="5340350" cy="478631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                       Карта п. Ливадия 1947 года</a:t>
            </a:r>
            <a:endParaRPr lang="ru-RU" sz="2800" dirty="0"/>
          </a:p>
        </p:txBody>
      </p:sp>
      <p:pic>
        <p:nvPicPr>
          <p:cNvPr id="33794" name="Содержимое 3" descr="H:\карты 1917, 1929 г\6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285875"/>
            <a:ext cx="7215188" cy="52149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95288" y="181084"/>
            <a:ext cx="8353425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>
                <a:ea typeface="Times New Roman" pitchFamily="18" charset="0"/>
                <a:cs typeface="Arial" charset="0"/>
              </a:rPr>
              <a:t>                                      </a:t>
            </a:r>
          </a:p>
          <a:p>
            <a:r>
              <a:rPr lang="ru-RU" dirty="0">
                <a:ea typeface="Times New Roman" pitchFamily="18" charset="0"/>
                <a:cs typeface="Arial" charset="0"/>
              </a:rPr>
              <a:t>                                     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Использованные материалы</a:t>
            </a:r>
          </a:p>
          <a:p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1 топографические карты 1869, 1913, 1925</a:t>
            </a:r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, </a:t>
            </a:r>
            <a:r>
              <a:rPr lang="ru-RU" sz="140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1935,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1947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2 «Населенные и жилые места приморского района. Крестьяне, инородцы, Желтые».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Перепись населения 1-20 июня 1915 г. // Министерство земледелия. Приморский   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переселенческий район. Статистический отдел. №  10024, Владивосток 1915  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3 «История образования, современное состояние и тенденции развития территорий,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подведомственных Администрации пос. Ливадия г. Находка Приморского края» //    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материалы Администрации пос. Ливадия, 1995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4 Приморский край, краткий энциклопедический справочник // Владивосток, 1997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5 «Ливадия начиналась от бухты Гайдамак», газета «Рыбацкая Ливадия» от 06 июля 2001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6 Паутова Р.Н. «Многонациональная Находка: история и современность, или хроника 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Миграционных процессов в национально-религиозном аспекте» //Находка, 2007</a:t>
            </a: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7 документы архива г. </a:t>
            </a:r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Находка</a:t>
            </a:r>
          </a:p>
          <a:p>
            <a:pPr algn="just" eaLnBrk="0" hangingPunct="0"/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8 материалы МВЦ г. Находка</a:t>
            </a:r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9</a:t>
            </a:r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Пак В. «Корейцы в Приморье», Владивосток, 2009</a:t>
            </a:r>
          </a:p>
          <a:p>
            <a:pPr algn="just" eaLnBrk="0" hangingPunct="0"/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10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документы Российского Государственного исторического архива ДВ г. Владивосток </a:t>
            </a:r>
          </a:p>
          <a:p>
            <a:pPr algn="just" eaLnBrk="0" hangingPunct="0"/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11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материалы Приморской краевой публичной библиотеки им. А.М. .Горького г. Владивосток</a:t>
            </a:r>
          </a:p>
          <a:p>
            <a:pPr algn="just" eaLnBrk="0" hangingPunct="0"/>
            <a:r>
              <a:rPr lang="ru-RU" sz="1400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12 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краеведческая книга «Приморская Ливадия. От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Душкино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до Анны»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Бендяк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Е.Э.</a:t>
            </a: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Автор презентации </a:t>
            </a:r>
            <a:r>
              <a:rPr lang="ru-RU" sz="1400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Бендяк</a:t>
            </a:r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Е.Э., член ОИАК</a:t>
            </a: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П. Ливадия, июль 2016 г.</a:t>
            </a: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 dirty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4"/>
          <p:cNvSpPr>
            <a:spLocks noChangeArrowheads="1"/>
          </p:cNvSpPr>
          <p:nvPr/>
        </p:nvSpPr>
        <p:spPr bwMode="auto">
          <a:xfrm>
            <a:off x="323850" y="333375"/>
            <a:ext cx="85693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just"/>
            <a:endParaRPr lang="ru-RU" sz="16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                   1890 год</a:t>
            </a:r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</a:p>
          <a:p>
            <a:pPr indent="228600" algn="just"/>
            <a:endParaRPr lang="ru-RU" sz="16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- на западном побережье бухты Гайдамак отставной морской офицер </a:t>
            </a:r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Аким Георгиевич Дыдымов </a:t>
            </a:r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организовал </a:t>
            </a:r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китоперерабатывающую базу</a:t>
            </a:r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.  Число работающих у него достигало до 40 человек.</a:t>
            </a:r>
          </a:p>
          <a:p>
            <a:pPr indent="228600" algn="just"/>
            <a:endParaRPr lang="ru-RU" sz="16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В этот же год основано </a:t>
            </a:r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село Душкино.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Место для поселения было выбрано по указанию Южно-Уссурийского Переселенческого Управления. </a:t>
            </a:r>
            <a:endParaRPr lang="ru-RU" sz="16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Селение расположилось около почтового тракта Владивосток – Ольга в долине реки Сяудми, в  8  верстах от бухты Гайдамак. Основано переселенцами, прибывшими  в мае месяце во Владивосток из Одессы пароходом «Кострома». Переселенцы – выходцы из деревни Душкино Нижневской волости, Стародубского уезда, Черниговской губернии.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В первый год на участке поселилось 6 семей. Среди них были: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Богдыль Матвей Максимович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Богдыль Нестор Максимович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Бутовец Емельян Акимович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Пенязь Степан Иванович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Пенязь Иван Иванович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Бутовец Кузьма Акимович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Бутовец Степан Алексеевич (?)  </a:t>
            </a:r>
            <a:r>
              <a:rPr lang="ru-RU" sz="1000">
                <a:latin typeface="Franklin Gothic Medium" pitchFamily="34" charset="0"/>
                <a:ea typeface="Times New Roman" pitchFamily="18" charset="0"/>
                <a:cs typeface="Arial" charset="0"/>
              </a:rPr>
              <a:t>(РГИА ДВ, Ф. 2, оп. 4, д. 185, с.124)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 Участок был рассчитан на 35 семей. </a:t>
            </a:r>
          </a:p>
          <a:p>
            <a:pPr indent="228600" algn="just"/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      Ко времени появления черниговских переселенцев долина не была безлюдной, здесь уже жили корейцы и китайцы.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388" y="500063"/>
            <a:ext cx="896461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  В 90-е годы в </a:t>
            </a:r>
            <a:r>
              <a:rPr lang="ru-RU" sz="1600" b="1">
                <a:latin typeface="Franklin Gothic Medium" pitchFamily="34" charset="0"/>
              </a:rPr>
              <a:t>бухтах Средняя, Анны </a:t>
            </a:r>
            <a:r>
              <a:rPr lang="ru-RU" sz="1600">
                <a:latin typeface="Franklin Gothic Medium" pitchFamily="34" charset="0"/>
              </a:rPr>
              <a:t>и в районе </a:t>
            </a:r>
            <a:r>
              <a:rPr lang="ru-RU" sz="1600" b="1">
                <a:latin typeface="Franklin Gothic Medium" pitchFamily="34" charset="0"/>
              </a:rPr>
              <a:t>бухты Тафуин </a:t>
            </a:r>
            <a:r>
              <a:rPr lang="ru-RU" sz="1600">
                <a:latin typeface="Franklin Gothic Medium" pitchFamily="34" charset="0"/>
              </a:rPr>
              <a:t>стали селиться корейцы, которые, кроме сельского хозяйства, занялись ловлей крабов и рыбы.  </a:t>
            </a:r>
          </a:p>
          <a:p>
            <a:pPr algn="just"/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      </a:t>
            </a:r>
          </a:p>
          <a:p>
            <a:pPr algn="just"/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                                       1895 год </a:t>
            </a:r>
          </a:p>
          <a:p>
            <a:pPr algn="just"/>
            <a:endParaRPr lang="ru-RU" sz="16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6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- </a:t>
            </a:r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после гибели А.Г. Дыдымова </a:t>
            </a:r>
            <a:r>
              <a:rPr lang="ru-RU" sz="1600" b="1">
                <a:latin typeface="Franklin Gothic Medium" pitchFamily="34" charset="0"/>
                <a:ea typeface="Times New Roman" pitchFamily="18" charset="0"/>
                <a:cs typeface="Arial" charset="0"/>
              </a:rPr>
              <a:t>китоперерабатывающим производством </a:t>
            </a:r>
            <a:r>
              <a:rPr lang="ru-RU" sz="1600">
                <a:latin typeface="Franklin Gothic Medium" pitchFamily="34" charset="0"/>
                <a:ea typeface="Times New Roman" pitchFamily="18" charset="0"/>
                <a:cs typeface="Arial" charset="0"/>
              </a:rPr>
              <a:t>на берегу бухты Гайдамак занялся </a:t>
            </a:r>
            <a:r>
              <a:rPr lang="ru-RU" sz="1600">
                <a:latin typeface="Franklin Gothic Medium" pitchFamily="34" charset="0"/>
                <a:cs typeface="Arial" charset="0"/>
              </a:rPr>
              <a:t>граф</a:t>
            </a:r>
            <a:r>
              <a:rPr lang="ru-RU" sz="1600">
                <a:latin typeface="Franklin Gothic Medium" pitchFamily="34" charset="0"/>
                <a:cs typeface="Times New Roman" pitchFamily="18" charset="0"/>
              </a:rPr>
              <a:t> </a:t>
            </a:r>
            <a:r>
              <a:rPr lang="ru-RU" sz="1600" b="1">
                <a:latin typeface="Franklin Gothic Medium" pitchFamily="34" charset="0"/>
                <a:cs typeface="Times New Roman" pitchFamily="18" charset="0"/>
              </a:rPr>
              <a:t>Генрих Гугович Кейзерлинг</a:t>
            </a:r>
            <a:r>
              <a:rPr lang="ru-RU" sz="1600">
                <a:latin typeface="Franklin Gothic Medium" pitchFamily="34" charset="0"/>
                <a:cs typeface="Times New Roman" pitchFamily="18" charset="0"/>
              </a:rPr>
              <a:t>. В числе его служащих и рабочих было больше иностранцев, там работали норвежцы, американцы, японцы, китайцы, корейцы и даже негр-сенегалец. В 1902 году численность работающих составила около 70 человек. </a:t>
            </a:r>
            <a:r>
              <a:rPr lang="ru-RU" sz="1600">
                <a:latin typeface="Franklin Gothic Medium" pitchFamily="34" charset="0"/>
              </a:rPr>
              <a:t> </a:t>
            </a:r>
          </a:p>
          <a:p>
            <a:r>
              <a:rPr lang="ru-RU" sz="1600" b="1">
                <a:latin typeface="Franklin Gothic Medium" pitchFamily="34" charset="0"/>
              </a:rPr>
              <a:t>       </a:t>
            </a:r>
            <a:endParaRPr lang="ru-RU" sz="1400" b="1">
              <a:latin typeface="Franklin Gothic Book"/>
            </a:endParaRPr>
          </a:p>
          <a:p>
            <a:endParaRPr lang="ru-RU" sz="1400" b="1">
              <a:latin typeface="Franklin Gothic Book"/>
            </a:endParaRPr>
          </a:p>
          <a:p>
            <a:r>
              <a:rPr lang="ru-RU" sz="1400" b="1">
                <a:latin typeface="Franklin Gothic Book"/>
              </a:rPr>
              <a:t>               Из списка о  населении Сучанской волости Южно-Уссурийской округи к 1.01.1900 г.        </a:t>
            </a:r>
          </a:p>
          <a:p>
            <a:r>
              <a:rPr lang="ru-RU" sz="1400" b="1">
                <a:latin typeface="Franklin Gothic Book"/>
              </a:rPr>
              <a:t>                                                                                                                              </a:t>
            </a:r>
            <a:r>
              <a:rPr lang="ru-RU" sz="1100">
                <a:latin typeface="Franklin Gothic Book"/>
              </a:rPr>
              <a:t>(РГИА ДВ, Ф. 5, оп. 1, 36, с.1)</a:t>
            </a:r>
          </a:p>
          <a:p>
            <a:pPr algn="just"/>
            <a:endParaRPr lang="ru-RU" sz="1400">
              <a:latin typeface="Franklin Gothic Medium" pitchFamily="34" charset="0"/>
              <a:cs typeface="Times New Roman" pitchFamily="18" charset="0"/>
            </a:endParaRPr>
          </a:p>
          <a:p>
            <a:pPr algn="just"/>
            <a:endParaRPr lang="ru-RU" sz="1400">
              <a:latin typeface="Franklin Gothic Medium" pitchFamily="34" charset="0"/>
              <a:cs typeface="Times New Roman" pitchFamily="18" charset="0"/>
            </a:endParaRPr>
          </a:p>
          <a:p>
            <a:pPr algn="just"/>
            <a:endParaRPr lang="ru-RU" sz="1400">
              <a:latin typeface="Franklin Gothic Medium" pitchFamily="34" charset="0"/>
              <a:cs typeface="Times New Roman" pitchFamily="18" charset="0"/>
            </a:endParaRPr>
          </a:p>
          <a:p>
            <a:pPr algn="just"/>
            <a:endParaRPr lang="ru-RU" sz="1400">
              <a:latin typeface="Franklin Gothic Medium" pitchFamily="34" charset="0"/>
              <a:cs typeface="Arial" charset="0"/>
            </a:endParaRPr>
          </a:p>
        </p:txBody>
      </p:sp>
      <p:graphicFrame>
        <p:nvGraphicFramePr>
          <p:cNvPr id="17449" name="Group 41"/>
          <p:cNvGraphicFramePr>
            <a:graphicFrameLocks noGrp="1"/>
          </p:cNvGraphicFramePr>
          <p:nvPr/>
        </p:nvGraphicFramePr>
        <p:xfrm>
          <a:off x="500063" y="4065588"/>
          <a:ext cx="8175654" cy="2493523"/>
        </p:xfrm>
        <a:graphic>
          <a:graphicData uri="http://schemas.openxmlformats.org/drawingml/2006/table">
            <a:tbl>
              <a:tblPr/>
              <a:tblGrid>
                <a:gridCol w="626267"/>
                <a:gridCol w="2125887"/>
                <a:gridCol w="1415704"/>
                <a:gridCol w="1770019"/>
                <a:gridCol w="601402"/>
                <a:gridCol w="604511"/>
                <a:gridCol w="1031864"/>
              </a:tblGrid>
              <a:tr h="636369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поселка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Какого рода селения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Сколько занятых постройками дворовых мест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жителей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муж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обоего пола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3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Душкино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7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Китобойный завод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построек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852738"/>
            <a:ext cx="82804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428625" y="285750"/>
            <a:ext cx="82867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just"/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В </a:t>
            </a:r>
            <a:r>
              <a:rPr lang="ru-RU" b="1">
                <a:latin typeface="Franklin Gothic Medium" pitchFamily="34" charset="0"/>
                <a:ea typeface="Times New Roman" pitchFamily="18" charset="0"/>
                <a:cs typeface="Arial" charset="0"/>
              </a:rPr>
              <a:t>1907 году </a:t>
            </a:r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на берега залива Восток стали прибывать семьи из Могилевской и Бессарабской губерний. Переселенцы осели на постоянное жительство в уже существовавших селах Душкино, Новолитовское, а также основали новые поселения Лагонешты, Волчанец.</a:t>
            </a:r>
          </a:p>
          <a:p>
            <a:pPr indent="228600" algn="just"/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 На Де-Ливроновском переселенческом участке, расположенном недалеко от бухты Анны, переселенцы-молдаване основали </a:t>
            </a:r>
            <a:r>
              <a:rPr lang="ru-RU" b="1">
                <a:latin typeface="Franklin Gothic Medium" pitchFamily="34" charset="0"/>
                <a:ea typeface="Times New Roman" pitchFamily="18" charset="0"/>
                <a:cs typeface="Arial" charset="0"/>
              </a:rPr>
              <a:t>деревню Зембрены </a:t>
            </a:r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Сучанской волости Ольгинского уезда на 104 душевые доли.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323850" y="260350"/>
            <a:ext cx="4392613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Franklin Gothic Medium" pitchFamily="34" charset="0"/>
              </a:rPr>
              <a:t>       </a:t>
            </a:r>
            <a:r>
              <a:rPr lang="ru-RU" sz="1400" dirty="0" smtClean="0">
                <a:latin typeface="Franklin Gothic Medium" pitchFamily="34" charset="0"/>
              </a:rPr>
              <a:t>           </a:t>
            </a:r>
            <a:r>
              <a:rPr lang="ru-RU" sz="2000" b="1" dirty="0">
                <a:latin typeface="Franklin Gothic Medium" pitchFamily="34" charset="0"/>
              </a:rPr>
              <a:t>Поселения </a:t>
            </a:r>
            <a:r>
              <a:rPr lang="ru-RU" sz="2000" b="1" dirty="0" smtClean="0">
                <a:latin typeface="Franklin Gothic Medium" pitchFamily="34" charset="0"/>
              </a:rPr>
              <a:t>корейцев</a:t>
            </a:r>
            <a:endParaRPr lang="ru-RU" sz="2000" b="1" dirty="0">
              <a:latin typeface="Franklin Gothic Medium" pitchFamily="34" charset="0"/>
            </a:endParaRPr>
          </a:p>
          <a:p>
            <a:pPr algn="just"/>
            <a:endParaRPr lang="ru-RU" sz="1400" dirty="0">
              <a:latin typeface="Franklin Gothic Medium" pitchFamily="34" charset="0"/>
            </a:endParaRPr>
          </a:p>
          <a:p>
            <a:pPr algn="just"/>
            <a:r>
              <a:rPr lang="ru-RU" sz="1400" dirty="0">
                <a:latin typeface="Franklin Gothic Medium" pitchFamily="34" charset="0"/>
              </a:rPr>
              <a:t> </a:t>
            </a:r>
            <a:r>
              <a:rPr lang="ru-RU" dirty="0">
                <a:latin typeface="Franklin Gothic Medium" pitchFamily="34" charset="0"/>
              </a:rPr>
              <a:t>В </a:t>
            </a:r>
            <a:r>
              <a:rPr lang="ru-RU" b="1" dirty="0">
                <a:latin typeface="Franklin Gothic Medium" pitchFamily="34" charset="0"/>
              </a:rPr>
              <a:t>1908 году </a:t>
            </a:r>
            <a:r>
              <a:rPr lang="ru-RU" dirty="0">
                <a:latin typeface="Franklin Gothic Medium" pitchFamily="34" charset="0"/>
              </a:rPr>
              <a:t>была издана карта Приморской области, на которой отражены места проживания корейского населения. Что касается нашей территории, то на землях </a:t>
            </a:r>
            <a:r>
              <a:rPr lang="ru-RU" b="1" dirty="0">
                <a:latin typeface="Franklin Gothic Medium" pitchFamily="34" charset="0"/>
              </a:rPr>
              <a:t>села </a:t>
            </a:r>
            <a:r>
              <a:rPr lang="ru-RU" b="1" dirty="0" err="1">
                <a:latin typeface="Franklin Gothic Medium" pitchFamily="34" charset="0"/>
              </a:rPr>
              <a:t>Душкино</a:t>
            </a:r>
            <a:r>
              <a:rPr lang="ru-RU" b="1" dirty="0">
                <a:latin typeface="Franklin Gothic Medium" pitchFamily="34" charset="0"/>
              </a:rPr>
              <a:t> </a:t>
            </a:r>
            <a:r>
              <a:rPr lang="ru-RU" dirty="0">
                <a:latin typeface="Franklin Gothic Medium" pitchFamily="34" charset="0"/>
              </a:rPr>
              <a:t>стояло 40 корейских фанз, в них проживало 160 человек. На побережье </a:t>
            </a:r>
            <a:r>
              <a:rPr lang="ru-RU" b="1" dirty="0">
                <a:latin typeface="Franklin Gothic Medium" pitchFamily="34" charset="0"/>
              </a:rPr>
              <a:t>бухты Средняя </a:t>
            </a:r>
            <a:r>
              <a:rPr lang="ru-RU" dirty="0">
                <a:latin typeface="Franklin Gothic Medium" pitchFamily="34" charset="0"/>
              </a:rPr>
              <a:t>(в районе нынешнего Подсобного хозяйства) на землях </a:t>
            </a:r>
            <a:r>
              <a:rPr lang="ru-RU" dirty="0" err="1">
                <a:latin typeface="Franklin Gothic Medium" pitchFamily="34" charset="0"/>
              </a:rPr>
              <a:t>Душкинской</a:t>
            </a:r>
            <a:r>
              <a:rPr lang="ru-RU" dirty="0">
                <a:latin typeface="Franklin Gothic Medium" pitchFamily="34" charset="0"/>
              </a:rPr>
              <a:t> церкви стояло 6 фанз и проживало 24 человека. В </a:t>
            </a:r>
            <a:r>
              <a:rPr lang="ru-RU" b="1" dirty="0">
                <a:latin typeface="Franklin Gothic Medium" pitchFamily="34" charset="0"/>
              </a:rPr>
              <a:t>бухте Гайдамак </a:t>
            </a:r>
            <a:r>
              <a:rPr lang="ru-RU" dirty="0">
                <a:latin typeface="Franklin Gothic Medium" pitchFamily="34" charset="0"/>
              </a:rPr>
              <a:t>и в </a:t>
            </a:r>
            <a:r>
              <a:rPr lang="ru-RU" b="1" dirty="0">
                <a:latin typeface="Franklin Gothic Medium" pitchFamily="34" charset="0"/>
              </a:rPr>
              <a:t>бухте </a:t>
            </a:r>
            <a:r>
              <a:rPr lang="ru-RU" b="1" dirty="0" err="1">
                <a:latin typeface="Franklin Gothic Medium" pitchFamily="34" charset="0"/>
              </a:rPr>
              <a:t>Тафуин</a:t>
            </a:r>
            <a:r>
              <a:rPr lang="ru-RU" b="1" dirty="0">
                <a:latin typeface="Franklin Gothic Medium" pitchFamily="34" charset="0"/>
              </a:rPr>
              <a:t> </a:t>
            </a:r>
            <a:r>
              <a:rPr lang="ru-RU" dirty="0">
                <a:latin typeface="Franklin Gothic Medium" pitchFamily="34" charset="0"/>
              </a:rPr>
              <a:t>на казенных землях стояло 8 фанз и проживало 40 человек. А в районе </a:t>
            </a:r>
            <a:r>
              <a:rPr lang="ru-RU" b="1" dirty="0">
                <a:latin typeface="Franklin Gothic Medium" pitchFamily="34" charset="0"/>
              </a:rPr>
              <a:t>бухты Рифовая </a:t>
            </a:r>
            <a:r>
              <a:rPr lang="ru-RU" dirty="0">
                <a:latin typeface="Franklin Gothic Medium" pitchFamily="34" charset="0"/>
              </a:rPr>
              <a:t>на землях лесного ведомства и за </a:t>
            </a:r>
            <a:r>
              <a:rPr lang="ru-RU" b="1" dirty="0">
                <a:latin typeface="Franklin Gothic Medium" pitchFamily="34" charset="0"/>
              </a:rPr>
              <a:t>озером </a:t>
            </a:r>
            <a:r>
              <a:rPr lang="ru-RU" b="1" dirty="0" err="1">
                <a:latin typeface="Franklin Gothic Medium" pitchFamily="34" charset="0"/>
              </a:rPr>
              <a:t>Ланчасы</a:t>
            </a:r>
            <a:r>
              <a:rPr lang="ru-RU" b="1" dirty="0">
                <a:latin typeface="Franklin Gothic Medium" pitchFamily="34" charset="0"/>
              </a:rPr>
              <a:t> </a:t>
            </a:r>
            <a:r>
              <a:rPr lang="ru-RU" dirty="0">
                <a:latin typeface="Franklin Gothic Medium" pitchFamily="34" charset="0"/>
              </a:rPr>
              <a:t>(</a:t>
            </a:r>
            <a:r>
              <a:rPr lang="ru-RU" dirty="0" err="1">
                <a:latin typeface="Franklin Gothic Medium" pitchFamily="34" charset="0"/>
              </a:rPr>
              <a:t>Ливадийское</a:t>
            </a:r>
            <a:r>
              <a:rPr lang="ru-RU" dirty="0">
                <a:latin typeface="Franklin Gothic Medium" pitchFamily="34" charset="0"/>
              </a:rPr>
              <a:t>) на казенных землях стояло по 15 фанз и проживало в них по 60 корейцев. Все корейцы были </a:t>
            </a:r>
            <a:r>
              <a:rPr lang="ru-RU" dirty="0" err="1">
                <a:latin typeface="Franklin Gothic Medium" pitchFamily="34" charset="0"/>
              </a:rPr>
              <a:t>корейско-поданные</a:t>
            </a:r>
            <a:r>
              <a:rPr lang="ru-RU" dirty="0">
                <a:latin typeface="Franklin Gothic Medium" pitchFamily="34" charset="0"/>
              </a:rPr>
              <a:t>. </a:t>
            </a:r>
          </a:p>
        </p:txBody>
      </p:sp>
      <p:pic>
        <p:nvPicPr>
          <p:cNvPr id="18434" name="Picture 4" descr="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764853"/>
            <a:ext cx="3997325" cy="540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er\Desktop\DSC0373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25" y="404664"/>
            <a:ext cx="8464550" cy="58326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645333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  <a:r>
              <a:rPr lang="ru-RU" dirty="0" smtClean="0"/>
              <a:t>Карта </a:t>
            </a:r>
            <a:r>
              <a:rPr lang="ru-RU" dirty="0" err="1" smtClean="0"/>
              <a:t>Ливадийской</a:t>
            </a:r>
            <a:r>
              <a:rPr lang="ru-RU" dirty="0" smtClean="0"/>
              <a:t> территории начала </a:t>
            </a:r>
            <a:r>
              <a:rPr lang="en-US" dirty="0" smtClean="0"/>
              <a:t>XX</a:t>
            </a:r>
            <a:r>
              <a:rPr lang="ru-RU" dirty="0" smtClean="0"/>
              <a:t> века</a:t>
            </a:r>
            <a:r>
              <a:rPr lang="en-US" dirty="0" smtClean="0"/>
              <a:t> (</a:t>
            </a:r>
            <a:r>
              <a:rPr lang="ru-RU" dirty="0" smtClean="0"/>
              <a:t>до 1907 г.)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539750" y="1889125"/>
            <a:ext cx="7920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71500" algn="just" eaLnBrk="0" hangingPunct="0"/>
            <a:endParaRPr lang="ru-RU" sz="1000">
              <a:latin typeface="Franklin Gothic Medium" pitchFamily="34" charset="0"/>
            </a:endParaRPr>
          </a:p>
          <a:p>
            <a:pPr indent="571500" algn="just" eaLnBrk="0" hangingPunct="0"/>
            <a:endParaRPr lang="ru-RU" sz="1000" b="1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50825" y="2162175"/>
            <a:ext cx="864235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Начиная с 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1913 года,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были произведены земельные разграничения и составлены земельные планы хуторов.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Землемером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Приамурского Управления государственными имуществами 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Брышкиным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в 1913 году вблизи бухты Гайдамак был отведен хуторный участок Начальнику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Душкинской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почтово-телеграфной конторы Семену  Петровичу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Тверетинову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под 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хутор «Семеновский»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общей площадью удобной земли 108 десятин.</a:t>
            </a:r>
          </a:p>
          <a:p>
            <a:pPr algn="just"/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По одной из версий, этот хутор и дал начало будущей деревне Ливадия (ныне 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район за школой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№ </a:t>
            </a:r>
            <a:r>
              <a:rPr lang="ru-RU" dirty="0" smtClean="0">
                <a:latin typeface="Franklin Gothic Medium" pitchFamily="34" charset="0"/>
                <a:ea typeface="Times New Roman" pitchFamily="18" charset="0"/>
                <a:cs typeface="Arial" charset="0"/>
              </a:rPr>
              <a:t>26 вдоль речки к карьеру).</a:t>
            </a:r>
            <a:endParaRPr lang="ru-RU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В 1913 году землемером Приморского переселенческого района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Брышкиным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отведен земельный надел под 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хутор «</a:t>
            </a:r>
            <a:r>
              <a:rPr lang="ru-RU" b="1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Ланчасы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»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(А.Д. Ляликова – старшего учителя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Душкинского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2-х классного приходского училища </a:t>
            </a:r>
            <a:r>
              <a:rPr lang="ru-RU" sz="10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(РГИА ДВ, Ф. 2, оп. 4, д. 185, с. 125).</a:t>
            </a:r>
            <a:r>
              <a:rPr lang="ru-RU" sz="1600" dirty="0">
                <a:latin typeface="Franklin Gothic Medium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Участок включал мыс Рифовый и землю за озером 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Ланчасы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 вдоль ручья Быстрый, всего 223, 58 десятин. Позже его владельцем стал Н.Д. Золотов. Под </a:t>
            </a:r>
            <a:r>
              <a:rPr lang="ru-RU" b="1" dirty="0">
                <a:latin typeface="Franklin Gothic Medium" pitchFamily="34" charset="0"/>
                <a:ea typeface="Times New Roman" pitchFamily="18" charset="0"/>
                <a:cs typeface="Arial" charset="0"/>
              </a:rPr>
              <a:t>хутор «Заозерный»  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было отведено 153 десятины (Н. Киселев, за хутором «</a:t>
            </a:r>
            <a:r>
              <a:rPr lang="ru-RU" dirty="0" err="1">
                <a:latin typeface="Franklin Gothic Medium" pitchFamily="34" charset="0"/>
                <a:ea typeface="Times New Roman" pitchFamily="18" charset="0"/>
                <a:cs typeface="Arial" charset="0"/>
              </a:rPr>
              <a:t>Ланчасы</a:t>
            </a:r>
            <a:r>
              <a:rPr lang="ru-RU" dirty="0">
                <a:latin typeface="Franklin Gothic Medium" pitchFamily="34" charset="0"/>
                <a:ea typeface="Times New Roman" pitchFamily="18" charset="0"/>
                <a:cs typeface="Arial" charset="0"/>
              </a:rPr>
              <a:t>»).</a:t>
            </a:r>
          </a:p>
          <a:p>
            <a:pPr algn="just"/>
            <a:endParaRPr lang="ru-RU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400" dirty="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/>
            <a:endParaRPr lang="ru-RU" sz="1400" dirty="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400" dirty="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9459" name="Прямоугольник 5"/>
          <p:cNvSpPr>
            <a:spLocks noChangeArrowheads="1"/>
          </p:cNvSpPr>
          <p:nvPr/>
        </p:nvSpPr>
        <p:spPr bwMode="auto">
          <a:xfrm>
            <a:off x="323850" y="188913"/>
            <a:ext cx="85693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71500" algn="just" eaLnBrk="0" hangingPunct="0"/>
            <a:endParaRPr lang="ru-RU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571500" algn="just" eaLnBrk="0" hangingPunct="0"/>
            <a:endParaRPr lang="ru-RU" b="1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571500" algn="just" eaLnBrk="0" hangingPunct="0"/>
            <a:r>
              <a:rPr lang="ru-RU" b="1">
                <a:latin typeface="Franklin Gothic Medium" pitchFamily="34" charset="0"/>
                <a:ea typeface="Times New Roman" pitchFamily="18" charset="0"/>
                <a:cs typeface="Arial" charset="0"/>
              </a:rPr>
              <a:t>В 1911 году на мысе Пашинникова </a:t>
            </a:r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построил дом и обзавелся хозяйством крестьянин </a:t>
            </a:r>
            <a:r>
              <a:rPr lang="ru-RU" b="1">
                <a:latin typeface="Franklin Gothic Medium" pitchFamily="34" charset="0"/>
                <a:ea typeface="Times New Roman" pitchFamily="18" charset="0"/>
                <a:cs typeface="Arial" charset="0"/>
              </a:rPr>
              <a:t>Иосиф Николаевич Мохначук </a:t>
            </a:r>
            <a:r>
              <a:rPr lang="ru-RU" sz="1000">
                <a:latin typeface="Franklin Gothic Medium" pitchFamily="34" charset="0"/>
                <a:ea typeface="Times New Roman" pitchFamily="18" charset="0"/>
                <a:cs typeface="Arial" charset="0"/>
              </a:rPr>
              <a:t>(РГИА ДВ, Ф. 440, оп. 1, д. 59, с. 19).</a:t>
            </a:r>
            <a:r>
              <a:rPr lang="ru-RU" sz="1000" b="1">
                <a:latin typeface="Franklin Gothic Medium" pitchFamily="34" charset="0"/>
                <a:ea typeface="Times New Roman" pitchFamily="18" charset="0"/>
                <a:cs typeface="Arial" charset="0"/>
              </a:rPr>
              <a:t>  </a:t>
            </a:r>
            <a:r>
              <a:rPr lang="ru-RU">
                <a:latin typeface="Franklin Gothic Medium" pitchFamily="34" charset="0"/>
                <a:ea typeface="Times New Roman" pitchFamily="18" charset="0"/>
                <a:cs typeface="Arial" charset="0"/>
              </a:rPr>
              <a:t>Здесь уже проживал и имел рыбный промысел </a:t>
            </a:r>
            <a:r>
              <a:rPr lang="ru-RU" b="1">
                <a:latin typeface="Franklin Gothic Medium" pitchFamily="34" charset="0"/>
                <a:ea typeface="Times New Roman" pitchFamily="18" charset="0"/>
                <a:cs typeface="Arial" charset="0"/>
              </a:rPr>
              <a:t>Михаил Игнатьевич Марков.</a:t>
            </a:r>
          </a:p>
          <a:p>
            <a:pPr indent="571500" algn="just" eaLnBrk="0" hangingPunct="0"/>
            <a:endParaRPr lang="ru-RU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pPr indent="571500" algn="just" eaLnBrk="0" hangingPunct="0"/>
            <a:endParaRPr lang="ru-RU" sz="160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9460" name="Прямоугольник 6"/>
          <p:cNvSpPr>
            <a:spLocks noChangeArrowheads="1"/>
          </p:cNvSpPr>
          <p:nvPr/>
        </p:nvSpPr>
        <p:spPr bwMode="auto">
          <a:xfrm>
            <a:off x="323850" y="5084763"/>
            <a:ext cx="8569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</a:t>
            </a:r>
            <a:endParaRPr lang="ru-RU" sz="1600">
              <a:latin typeface="Franklin Gothic Medium" pitchFamily="34" charset="0"/>
              <a:ea typeface="Times New Roman" pitchFamily="18" charset="0"/>
              <a:cs typeface="Arial" charset="0"/>
            </a:endParaRPr>
          </a:p>
          <a:p>
            <a:endParaRPr lang="ru-RU" sz="1400">
              <a:latin typeface="Franklin Gothic Medium" pitchFamily="34" charset="0"/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20579" name="Group 99"/>
          <p:cNvGraphicFramePr>
            <a:graphicFrameLocks noGrp="1"/>
          </p:cNvGraphicFramePr>
          <p:nvPr/>
        </p:nvGraphicFramePr>
        <p:xfrm>
          <a:off x="1979613" y="5084763"/>
          <a:ext cx="5680075" cy="1738313"/>
        </p:xfrm>
        <a:graphic>
          <a:graphicData uri="http://schemas.openxmlformats.org/drawingml/2006/table">
            <a:tbl>
              <a:tblPr/>
              <a:tblGrid>
                <a:gridCol w="5680075"/>
              </a:tblGrid>
              <a:tr h="1738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63" name="Rectangle 3"/>
          <p:cNvSpPr>
            <a:spLocks noChangeArrowheads="1"/>
          </p:cNvSpPr>
          <p:nvPr/>
        </p:nvSpPr>
        <p:spPr bwMode="auto">
          <a:xfrm>
            <a:off x="0" y="-17463"/>
            <a:ext cx="415925" cy="4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28600"/>
            <a:endParaRPr lang="ru-RU" sz="800">
              <a:cs typeface="Arial" charset="0"/>
            </a:endParaRPr>
          </a:p>
          <a:p>
            <a:pPr indent="228600" eaLnBrk="0" hangingPunct="0"/>
            <a:endParaRPr lang="ru-RU">
              <a:cs typeface="Arial" charset="0"/>
            </a:endParaRPr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2339975" y="5692775"/>
            <a:ext cx="7596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800">
                <a:cs typeface="Arial" charset="0"/>
              </a:rPr>
              <a:t> </a:t>
            </a:r>
          </a:p>
          <a:p>
            <a:pPr eaLnBrk="0" hangingPunct="0"/>
            <a:r>
              <a:rPr lang="ru-RU" sz="1000">
                <a:latin typeface="Franklin Gothic Medium" pitchFamily="34" charset="0"/>
                <a:ea typeface="Times New Roman" pitchFamily="18" charset="0"/>
                <a:cs typeface="Arial" charset="0"/>
              </a:rPr>
              <a:t>                               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                  Хуторной участок «</a:t>
            </a:r>
            <a:r>
              <a:rPr lang="ru-RU" sz="2800" dirty="0" err="1" smtClean="0"/>
              <a:t>Ланчасы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20482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1500188"/>
            <a:ext cx="4911725" cy="5072062"/>
          </a:xfrm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5929313" y="1714500"/>
            <a:ext cx="307181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АБ – хутор «Заозерный»</a:t>
            </a:r>
          </a:p>
          <a:p>
            <a:endParaRPr lang="ru-RU" sz="1600"/>
          </a:p>
          <a:p>
            <a:r>
              <a:rPr lang="ru-RU" sz="1600"/>
              <a:t>ББх – позже  хутор Мозеса</a:t>
            </a:r>
          </a:p>
          <a:p>
            <a:r>
              <a:rPr lang="ru-RU" sz="1600"/>
              <a:t> </a:t>
            </a:r>
          </a:p>
          <a:p>
            <a:r>
              <a:rPr lang="ru-RU" sz="1600"/>
              <a:t>БВ – позже земли надела Ливадии</a:t>
            </a:r>
          </a:p>
          <a:p>
            <a:endParaRPr lang="ru-RU" sz="1600"/>
          </a:p>
          <a:p>
            <a:r>
              <a:rPr lang="ru-RU" sz="1600"/>
              <a:t>ВГ – Японское море</a:t>
            </a:r>
          </a:p>
          <a:p>
            <a:endParaRPr lang="ru-RU" sz="1600"/>
          </a:p>
          <a:p>
            <a:r>
              <a:rPr lang="ru-RU" sz="1600"/>
              <a:t>ГА – земли д.Зембрены 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 sz="1200"/>
              <a:t>Хутор – населенный пункт, крайне малого размера; отдельная крестьянская усадьба с обособленным хозяйством.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1273</TotalTime>
  <Words>2918</Words>
  <Application>Microsoft Office PowerPoint</Application>
  <PresentationFormat>Экран (4:3)</PresentationFormat>
  <Paragraphs>319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Заселение территории,  ныне называемой - микрорайон «поселок Ливадия»</vt:lpstr>
      <vt:lpstr>Первые жители северо-западной части залива Восток</vt:lpstr>
      <vt:lpstr>Слайд 3</vt:lpstr>
      <vt:lpstr>Слайд 4</vt:lpstr>
      <vt:lpstr>Слайд 5</vt:lpstr>
      <vt:lpstr>Слайд 6</vt:lpstr>
      <vt:lpstr>Слайд 7</vt:lpstr>
      <vt:lpstr>Слайд 8</vt:lpstr>
      <vt:lpstr>                  Хуторной участок «Ланчасы»</vt:lpstr>
      <vt:lpstr>                  Хуторной участок «Заозерный»</vt:lpstr>
      <vt:lpstr>Казенная оброчная статья «Гайдамакская I»</vt:lpstr>
      <vt:lpstr>Слайд 12</vt:lpstr>
      <vt:lpstr>Слайд 13</vt:lpstr>
      <vt:lpstr>Слайд 14</vt:lpstr>
      <vt:lpstr>                У истоков образования деревни Ливадия</vt:lpstr>
      <vt:lpstr>             В числе первых жителей деревни Ливадия были эти семьи:</vt:lpstr>
      <vt:lpstr>Слайд 17</vt:lpstr>
      <vt:lpstr>Слайд 18</vt:lpstr>
      <vt:lpstr>          Деревня Ливадия на карте</vt:lpstr>
      <vt:lpstr>Слайд 20</vt:lpstr>
      <vt:lpstr>                                          Карта  Ливадийской территории 1935 года</vt:lpstr>
      <vt:lpstr>                       Карта п. Ливадия 1947 года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Заселение территории, ныне называемой микрорайон «Ливадия»</dc:title>
  <dc:creator>ucer</dc:creator>
  <cp:lastModifiedBy>Елена</cp:lastModifiedBy>
  <cp:revision>164</cp:revision>
  <dcterms:created xsi:type="dcterms:W3CDTF">2016-07-14T06:00:54Z</dcterms:created>
  <dcterms:modified xsi:type="dcterms:W3CDTF">2016-09-13T02:01:25Z</dcterms:modified>
</cp:coreProperties>
</file>